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6"/>
  </p:notesMasterIdLst>
  <p:sldIdLst>
    <p:sldId id="261" r:id="rId5"/>
  </p:sldIdLst>
  <p:sldSz cx="10691813" cy="7559675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64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CD5D4"/>
    <a:srgbClr val="F99F9D"/>
    <a:srgbClr val="FAB4B2"/>
    <a:srgbClr val="F1FA9E"/>
    <a:srgbClr val="0D6930"/>
    <a:srgbClr val="EDF977"/>
    <a:srgbClr val="F9EA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A59BFBA-2531-4735-81EF-2B9EFFE81AAE}" v="2" dt="2023-09-04T07:02:18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6"/>
    <p:restoredTop sz="89777" autoAdjust="0"/>
  </p:normalViewPr>
  <p:slideViewPr>
    <p:cSldViewPr snapToGrid="0" snapToObjects="1">
      <p:cViewPr varScale="1">
        <p:scale>
          <a:sx n="93" d="100"/>
          <a:sy n="93" d="100"/>
        </p:scale>
        <p:origin x="1770" y="66"/>
      </p:cViewPr>
      <p:guideLst>
        <p:guide orient="horz" pos="2381"/>
        <p:guide pos="649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5" cy="36004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5659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5" y="1"/>
            <a:ext cx="2945659" cy="498215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30CCC767-4D08-B649-8B6A-63111BEF20DE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7" rIns="91433" bIns="45717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78723"/>
            <a:ext cx="5438140" cy="3909864"/>
          </a:xfrm>
          <a:prstGeom prst="rect">
            <a:avLst/>
          </a:prstGeom>
        </p:spPr>
        <p:txBody>
          <a:bodyPr vert="horz" lIns="91433" tIns="45717" rIns="91433" bIns="45717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431599"/>
            <a:ext cx="2945659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5" y="9431599"/>
            <a:ext cx="2945659" cy="498214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981EEE85-BA52-EF4B-8E17-21D7E00C81A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866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1EEE85-BA52-EF4B-8E17-21D7E00C81A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7606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373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634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1873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99180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3788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494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851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526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19374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3667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3147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
Secondo livello
Terzo livello
Quarto livello
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DD6FA-E2AF-DC43-858D-1B8D02180AEC}" type="datetimeFigureOut">
              <a:rPr lang="it-IT" smtClean="0"/>
              <a:t>03/04/2024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0D06D-47A6-3446-AC4F-D121D293084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4590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4E389CA4-FDD1-A047-8121-86CF3E1CA6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9552270"/>
              </p:ext>
            </p:extLst>
          </p:nvPr>
        </p:nvGraphicFramePr>
        <p:xfrm>
          <a:off x="964941" y="770773"/>
          <a:ext cx="9321876" cy="5034126"/>
        </p:xfrm>
        <a:graphic>
          <a:graphicData uri="http://schemas.openxmlformats.org/drawingml/2006/table">
            <a:tbl>
              <a:tblPr firstRow="1" bandRow="1">
                <a:effectLst/>
                <a:tableStyleId>{5940675A-B579-460E-94D1-54222C63F5DA}</a:tableStyleId>
              </a:tblPr>
              <a:tblGrid>
                <a:gridCol w="925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3949967279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1180363772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79237">
                  <a:extLst>
                    <a:ext uri="{9D8B030D-6E8A-4147-A177-3AD203B41FA5}">
                      <a16:colId xmlns:a16="http://schemas.microsoft.com/office/drawing/2014/main" val="2633878879"/>
                    </a:ext>
                  </a:extLst>
                </a:gridCol>
              </a:tblGrid>
              <a:tr h="274850">
                <a:tc rowSpan="2">
                  <a:txBody>
                    <a:bodyPr/>
                    <a:lstStyle/>
                    <a:p>
                      <a:endParaRPr lang="it-IT" sz="900" dirty="0">
                        <a:latin typeface="+mj-lt"/>
                      </a:endParaRP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LUNEDÌ</a:t>
                      </a:r>
                      <a:endParaRPr lang="it-IT" sz="1900" dirty="0"/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MARTEDÌ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MERCOLEDÌ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GIOVEDÌ 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>
                          <a:solidFill>
                            <a:schemeClr val="bg1"/>
                          </a:solidFill>
                          <a:latin typeface="+mj-lt"/>
                        </a:rPr>
                        <a:t>VENERDÌ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10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endParaRPr lang="it-IT" sz="1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1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allo zafferano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alle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Frittata di patate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HAMBURGER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Bocconcini 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parmig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. reggiano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FORM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pomodori e cetrioli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Patate al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3291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2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 pesto 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olio e parmigiano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Risotto alle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Mozzarella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HAMBURGER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Frittata 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FORMAGGIO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 vapore/al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978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3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Pizza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passato di verdure con 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Lasagne al sugo di pesce/pesto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FRITTATA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Insalatona </a:t>
                      </a:r>
                      <a:r>
                        <a:rPr lang="it-IT" sz="900" b="0" i="0" u="none" strike="noStrike" dirty="0" err="1">
                          <a:effectLst/>
                          <a:latin typeface="Arial" panose="020B0604020202020204" pitchFamily="34" charset="0"/>
                        </a:rPr>
                        <a:t>con,fagioli</a:t>
                      </a: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, insalata, 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  <a:endParaRPr lang="it-IT" sz="9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HAMBURGER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Formaggio 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Insalata mista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it-IT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Purè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vapore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Pomodori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1726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4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 alla crema formaggi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tonno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Gnocchi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Minestra di verdure con farro/pasta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pomodoro e basilico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FORMAGGIO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Uova strapazzate al 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Stracchino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HAMBURGER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Carote filate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Patate arrosto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Piselli saltati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 Purè di patate e carote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41178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Yogurt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1FA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15237">
                <a:tc rowSpan="4">
                  <a:txBody>
                    <a:bodyPr/>
                    <a:lstStyle/>
                    <a:p>
                      <a:pPr algn="ctr"/>
                      <a:r>
                        <a:rPr lang="it-IT" sz="1100" b="1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j-lt"/>
                          <a:cs typeface="Arial"/>
                        </a:rPr>
                        <a:t>5 SETTIMANA</a:t>
                      </a:r>
                    </a:p>
                  </a:txBody>
                  <a:tcPr marL="0" marR="0" marT="0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Pasta al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POMODORO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Pasta alle verdure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crema di verdure con crostini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Risotto alla parmigiana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Pasta pomodoro e ricotta (rose’)</a:t>
                      </a:r>
                    </a:p>
                  </a:txBody>
                  <a:tcPr marL="0" marR="0" marT="0" marB="0" anchor="b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5968606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LEGUMI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HAMBURGER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>
                          <a:effectLst/>
                          <a:latin typeface="Arial" panose="020B0604020202020204" pitchFamily="34" charset="0"/>
                        </a:rPr>
                        <a:t>Caciotta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FORMAGGIO VEGETALE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Frittata con zucchine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9256031"/>
                  </a:ext>
                </a:extLst>
              </a:tr>
              <a:tr h="215237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fagiolini all'olio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Insalata verde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Zucchine trifolate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Pomodori, carote e mais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4174131"/>
                  </a:ext>
                </a:extLst>
              </a:tr>
              <a:tr h="258415">
                <a:tc vMerge="1">
                  <a:txBody>
                    <a:bodyPr/>
                    <a:lstStyle/>
                    <a:p>
                      <a:endParaRPr lang="it-IT" sz="900" dirty="0"/>
                    </a:p>
                  </a:txBody>
                  <a:tcPr marL="0" marR="0" marT="0" marB="0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1FA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</a:t>
                      </a:r>
                      <a:r>
                        <a:rPr lang="it-IT" sz="900" b="1" i="0" u="none" strike="noStrike" dirty="0">
                          <a:effectLst/>
                          <a:latin typeface="Arial" panose="020B0604020202020204" pitchFamily="34" charset="0"/>
                        </a:rPr>
                        <a:t>DOLCE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1007943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0" i="0" u="none" strike="noStrike" dirty="0">
                          <a:effectLst/>
                          <a:latin typeface="Arial" panose="020B0604020202020204" pitchFamily="34" charset="0"/>
                        </a:rPr>
                        <a:t>Pane Frutta di stagione</a:t>
                      </a:r>
                    </a:p>
                  </a:txBody>
                  <a:tcPr marL="9525" marR="9525" marT="9525" marB="0"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9404091"/>
                  </a:ext>
                </a:extLst>
              </a:tr>
            </a:tbl>
          </a:graphicData>
        </a:graphic>
      </p:graphicFrame>
      <p:sp>
        <p:nvSpPr>
          <p:cNvPr id="6" name="Titolo 1">
            <a:extLst>
              <a:ext uri="{FF2B5EF4-FFF2-40B4-BE49-F238E27FC236}">
                <a16:creationId xmlns:a16="http://schemas.microsoft.com/office/drawing/2014/main" id="{990B1CB8-E8E9-314E-BABB-1975FBA87D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130" y="197920"/>
            <a:ext cx="10691813" cy="560837"/>
          </a:xfrm>
        </p:spPr>
        <p:txBody>
          <a:bodyPr anchor="t">
            <a:normAutofit fontScale="90000"/>
          </a:bodyPr>
          <a:lstStyle/>
          <a:p>
            <a:r>
              <a:rPr lang="it-IT" sz="2222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  <a:t>Menu Scuole Porcari VEGETARIANO</a:t>
            </a:r>
            <a:br>
              <a:rPr lang="it-IT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Gotham-Medium"/>
                <a:cs typeface="Gotham-Medium"/>
              </a:rPr>
            </a:br>
            <a:r>
              <a:rPr lang="it-IT" sz="1400" dirty="0">
                <a:solidFill>
                  <a:srgbClr val="0D6930"/>
                </a:solidFill>
                <a:latin typeface="Gotham-Medium"/>
                <a:cs typeface="Gotham-Medium"/>
              </a:rPr>
              <a:t>Estivo| Anno Scolastico 2023-2024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1415143" y="6535606"/>
            <a:ext cx="793568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it-IT" sz="900" dirty="0">
              <a:solidFill>
                <a:schemeClr val="bg1"/>
              </a:solidFill>
            </a:endParaRPr>
          </a:p>
          <a:p>
            <a:pPr algn="just"/>
            <a:r>
              <a:rPr lang="it-IT" sz="900" dirty="0">
                <a:solidFill>
                  <a:schemeClr val="bg1"/>
                </a:solidFill>
              </a:rPr>
              <a:t>SI INFORMANO I CONSUMATORI CON ALLERGIE O INTOLLERANZE ALIMENTARI, o chi per essi (genitori/tutori), che negli alimenti e nelle bevande preparati e somministrati possono essere contenuti uno o più dei seguenti allergeni come ingredienti o in tracce derivanti dal processo produttivo: CEREALI CONTENENTI GLUTINE, CROSTACEI, UOVA, PESCE, ARACHIDI, SOIA, LATTE (INCLUSO LATTOSIO), FRUTTA A GUSCIO, SEDANO, SENAPE, SEMI DI SESAMO, ANIDRIDE SOLFOROSA E SOLFITI in concentrazioni superiori a 10 mg/kg o 10 mg/litro, LUPINI, MOLLUSCHI e tutti i relativi prodotti derivati o a base di (ai sensi dell’Allegato II Reg. UE 1169/11, D. </a:t>
            </a:r>
            <a:r>
              <a:rPr lang="it-IT" sz="900" dirty="0" err="1">
                <a:solidFill>
                  <a:schemeClr val="bg1"/>
                </a:solidFill>
              </a:rPr>
              <a:t>Lgs</a:t>
            </a:r>
            <a:r>
              <a:rPr lang="it-IT" sz="900" dirty="0">
                <a:solidFill>
                  <a:schemeClr val="bg1"/>
                </a:solidFill>
              </a:rPr>
              <a:t>. 109/92, 88/2009 e </a:t>
            </a:r>
            <a:r>
              <a:rPr lang="it-IT" sz="900" dirty="0" err="1">
                <a:solidFill>
                  <a:schemeClr val="bg1"/>
                </a:solidFill>
              </a:rPr>
              <a:t>s.m.i.</a:t>
            </a:r>
            <a:r>
              <a:rPr lang="it-IT" sz="900" dirty="0">
                <a:solidFill>
                  <a:schemeClr val="bg1"/>
                </a:solidFill>
              </a:rPr>
              <a:t>). Le informazioni relative alla presenza di soggetti con allergie o intolleranze alimentari vengono raccolte mediante la presentazione di idonea certificazione medica e in fase di produzione vengono formulati pasti personalizzati, privi degli allergeni per cui risulta documentata una sensibilizzazione.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28741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12991012FF47343AD7E9DF6778A1EA7" ma:contentTypeVersion="10" ma:contentTypeDescription="Creare un nuovo documento." ma:contentTypeScope="" ma:versionID="bd8dd381092c578e0a14dbf91dd77028">
  <xsd:schema xmlns:xsd="http://www.w3.org/2001/XMLSchema" xmlns:xs="http://www.w3.org/2001/XMLSchema" xmlns:p="http://schemas.microsoft.com/office/2006/metadata/properties" xmlns:ns3="a2ae98da-6c95-4333-a5b8-6418a3165ec2" targetNamespace="http://schemas.microsoft.com/office/2006/metadata/properties" ma:root="true" ma:fieldsID="aa67df11e34130dab0de724a0420b151" ns3:_="">
    <xsd:import namespace="a2ae98da-6c95-4333-a5b8-6418a3165ec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ae98da-6c95-4333-a5b8-6418a3165e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DEACD16-C408-43B4-B27E-25BC08AF4821}">
  <ds:schemaRefs>
    <ds:schemaRef ds:uri="a2ae98da-6c95-4333-a5b8-6418a3165ec2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3ACF292-6AE1-4DE6-9E20-92D5F69C679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ae98da-6c95-4333-a5b8-6418a3165ec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88AB4E8-E1C0-49E3-A762-0092CC7044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500</Words>
  <Application>Microsoft Office PowerPoint</Application>
  <PresentationFormat>Personalizzato</PresentationFormat>
  <Paragraphs>113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Gotham-Medium</vt:lpstr>
      <vt:lpstr>Tema di Office</vt:lpstr>
      <vt:lpstr>Menu Scuole Porcari VEGETARIANO Estivo| Anno Scolastico 2023-2024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 Scuole Comune di XXX Primavera- Estate | Anno Scolastico 2018-2019</dc:title>
  <dc:creator>Utente4</dc:creator>
  <cp:keywords>4 settimane; Cirghiotto; template menu; menu; POWER POINT; template</cp:keywords>
  <cp:lastModifiedBy>Agliana CP</cp:lastModifiedBy>
  <cp:revision>24</cp:revision>
  <cp:lastPrinted>2024-04-02T11:46:37Z</cp:lastPrinted>
  <dcterms:created xsi:type="dcterms:W3CDTF">2019-06-10T07:41:29Z</dcterms:created>
  <dcterms:modified xsi:type="dcterms:W3CDTF">2024-04-03T11:46:08Z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0x010100812991012FF47343AD7E9DF6778A1EA7</vt:lpwstr>
  </property>
  <property fmtid="{D5CDD505-2E9C-101B-9397-08002B2CF9AE}" pid="3" name="e81da6fad08c419ab7e1a8ebd5dce251">
    <vt:lpwstr>2019|f089f57a-336c-4409-8c31-cf7215494b8e</vt:lpwstr>
  </property>
  <property fmtid="{D5CDD505-2E9C-101B-9397-08002B2CF9AE}" pid="4" name="TaxCatchAll">
    <vt:lpwstr>45;#2019</vt:lpwstr>
  </property>
  <property fmtid="{D5CDD505-2E9C-101B-9397-08002B2CF9AE}" pid="5" name="TaxKeyword">
    <vt:lpwstr>131;#POWER POINT|82ed11eb-b2d8-4f94-8474-7527a43529fa;#225;#menu|c05b870c-f84c-45ee-b68e-666eb4664dbe;#197;#Cirghiotto|745bb7e9-35a2-4314-9e10-450366324560;#142;#template|d0e390c6-b09d-4c8a-a62b-4e746fcda441;#309;#template menu|abcbdc46-27ea-43a7-a39f-c26</vt:lpwstr>
  </property>
  <property fmtid="{D5CDD505-2E9C-101B-9397-08002B2CF9AE}" pid="6" name="CIRAreaCompetenza">
    <vt:lpwstr/>
  </property>
  <property fmtid="{D5CDD505-2E9C-101B-9397-08002B2CF9AE}" pid="7" name="CIRAnno">
    <vt:lpwstr>47;#2020|d278d0b8-e6e8-45d1-87f1-e6237b2ab46d</vt:lpwstr>
  </property>
  <property fmtid="{D5CDD505-2E9C-101B-9397-08002B2CF9AE}" pid="8" name="CIROrganizzazione">
    <vt:lpwstr/>
  </property>
</Properties>
</file>