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4" r:id="rId6"/>
    <p:sldId id="265" r:id="rId7"/>
    <p:sldId id="266" r:id="rId8"/>
    <p:sldId id="267" r:id="rId9"/>
    <p:sldId id="268" r:id="rId10"/>
    <p:sldId id="269" r:id="rId11"/>
    <p:sldId id="263" r:id="rId12"/>
    <p:sldId id="262" r:id="rId13"/>
    <p:sldId id="260" r:id="rId14"/>
    <p:sldId id="259" r:id="rId1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9F8FA0-5300-412D-B944-C0461E953876}" v="43" dt="2023-10-24T10:53:52.843"/>
  </p1510:revLst>
</p1510:revInfo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-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olini Serena" userId="635da121-a189-4df7-879f-1915219dc8a8" providerId="ADAL" clId="{8A122C3F-B5A7-492F-AB08-481EAF87B957}"/>
    <pc:docChg chg="undo redo custSel addSld modSld">
      <pc:chgData name="Paolini Serena" userId="635da121-a189-4df7-879f-1915219dc8a8" providerId="ADAL" clId="{8A122C3F-B5A7-492F-AB08-481EAF87B957}" dt="2023-10-09T10:43:21.520" v="373" actId="20577"/>
      <pc:docMkLst>
        <pc:docMk/>
      </pc:docMkLst>
      <pc:sldChg chg="addSp delSp modSp add">
        <pc:chgData name="Paolini Serena" userId="635da121-a189-4df7-879f-1915219dc8a8" providerId="ADAL" clId="{8A122C3F-B5A7-492F-AB08-481EAF87B957}" dt="2023-10-09T07:18:16.664" v="85" actId="12385"/>
        <pc:sldMkLst>
          <pc:docMk/>
          <pc:sldMk cId="2988298043" sldId="256"/>
        </pc:sldMkLst>
        <pc:spChg chg="del mod">
          <ac:chgData name="Paolini Serena" userId="635da121-a189-4df7-879f-1915219dc8a8" providerId="ADAL" clId="{8A122C3F-B5A7-492F-AB08-481EAF87B957}" dt="2023-10-09T07:13:32.727" v="3" actId="478"/>
          <ac:spMkLst>
            <pc:docMk/>
            <pc:sldMk cId="2988298043" sldId="256"/>
            <ac:spMk id="2" creationId="{ECAFFB9B-BCEB-4856-937D-E966B85EABE2}"/>
          </ac:spMkLst>
        </pc:spChg>
        <pc:spChg chg="mod">
          <ac:chgData name="Paolini Serena" userId="635da121-a189-4df7-879f-1915219dc8a8" providerId="ADAL" clId="{8A122C3F-B5A7-492F-AB08-481EAF87B957}" dt="2023-10-09T07:16:50.144" v="78" actId="27636"/>
          <ac:spMkLst>
            <pc:docMk/>
            <pc:sldMk cId="2988298043" sldId="256"/>
            <ac:spMk id="3" creationId="{8BA06053-9C33-4616-8D49-D5C89C95A614}"/>
          </ac:spMkLst>
        </pc:spChg>
        <pc:spChg chg="add mod">
          <ac:chgData name="Paolini Serena" userId="635da121-a189-4df7-879f-1915219dc8a8" providerId="ADAL" clId="{8A122C3F-B5A7-492F-AB08-481EAF87B957}" dt="2023-10-09T07:17:50.472" v="84" actId="1076"/>
          <ac:spMkLst>
            <pc:docMk/>
            <pc:sldMk cId="2988298043" sldId="256"/>
            <ac:spMk id="5" creationId="{1B9EA906-E2E1-4115-A076-01B1DE5D8E40}"/>
          </ac:spMkLst>
        </pc:spChg>
        <pc:graphicFrameChg chg="add mod modGraphic">
          <ac:chgData name="Paolini Serena" userId="635da121-a189-4df7-879f-1915219dc8a8" providerId="ADAL" clId="{8A122C3F-B5A7-492F-AB08-481EAF87B957}" dt="2023-10-09T07:18:16.664" v="85" actId="12385"/>
          <ac:graphicFrameMkLst>
            <pc:docMk/>
            <pc:sldMk cId="2988298043" sldId="256"/>
            <ac:graphicFrameMk id="4" creationId="{277895F0-C8B5-4036-91ED-BC75652ED7B8}"/>
          </ac:graphicFrameMkLst>
        </pc:graphicFrameChg>
      </pc:sldChg>
      <pc:sldChg chg="modSp add">
        <pc:chgData name="Paolini Serena" userId="635da121-a189-4df7-879f-1915219dc8a8" providerId="ADAL" clId="{8A122C3F-B5A7-492F-AB08-481EAF87B957}" dt="2023-10-09T07:20:12.212" v="120" actId="20577"/>
        <pc:sldMkLst>
          <pc:docMk/>
          <pc:sldMk cId="3933966878" sldId="257"/>
        </pc:sldMkLst>
        <pc:spChg chg="mod">
          <ac:chgData name="Paolini Serena" userId="635da121-a189-4df7-879f-1915219dc8a8" providerId="ADAL" clId="{8A122C3F-B5A7-492F-AB08-481EAF87B957}" dt="2023-10-09T07:20:12.212" v="120" actId="20577"/>
          <ac:spMkLst>
            <pc:docMk/>
            <pc:sldMk cId="3933966878" sldId="257"/>
            <ac:spMk id="3" creationId="{8BA06053-9C33-4616-8D49-D5C89C95A614}"/>
          </ac:spMkLst>
        </pc:spChg>
        <pc:graphicFrameChg chg="mod">
          <ac:chgData name="Paolini Serena" userId="635da121-a189-4df7-879f-1915219dc8a8" providerId="ADAL" clId="{8A122C3F-B5A7-492F-AB08-481EAF87B957}" dt="2023-10-09T07:19:57.544" v="99"/>
          <ac:graphicFrameMkLst>
            <pc:docMk/>
            <pc:sldMk cId="3933966878" sldId="257"/>
            <ac:graphicFrameMk id="4" creationId="{277895F0-C8B5-4036-91ED-BC75652ED7B8}"/>
          </ac:graphicFrameMkLst>
        </pc:graphicFrameChg>
      </pc:sldChg>
      <pc:sldChg chg="modSp add">
        <pc:chgData name="Paolini Serena" userId="635da121-a189-4df7-879f-1915219dc8a8" providerId="ADAL" clId="{8A122C3F-B5A7-492F-AB08-481EAF87B957}" dt="2023-10-09T07:20:51.947" v="147" actId="20577"/>
        <pc:sldMkLst>
          <pc:docMk/>
          <pc:sldMk cId="3287666073" sldId="258"/>
        </pc:sldMkLst>
        <pc:spChg chg="mod">
          <ac:chgData name="Paolini Serena" userId="635da121-a189-4df7-879f-1915219dc8a8" providerId="ADAL" clId="{8A122C3F-B5A7-492F-AB08-481EAF87B957}" dt="2023-10-09T07:20:51.947" v="147" actId="20577"/>
          <ac:spMkLst>
            <pc:docMk/>
            <pc:sldMk cId="3287666073" sldId="258"/>
            <ac:spMk id="3" creationId="{8BA06053-9C33-4616-8D49-D5C89C95A614}"/>
          </ac:spMkLst>
        </pc:spChg>
        <pc:graphicFrameChg chg="mod">
          <ac:chgData name="Paolini Serena" userId="635da121-a189-4df7-879f-1915219dc8a8" providerId="ADAL" clId="{8A122C3F-B5A7-492F-AB08-481EAF87B957}" dt="2023-10-09T07:20:33.334" v="121"/>
          <ac:graphicFrameMkLst>
            <pc:docMk/>
            <pc:sldMk cId="3287666073" sldId="258"/>
            <ac:graphicFrameMk id="4" creationId="{277895F0-C8B5-4036-91ED-BC75652ED7B8}"/>
          </ac:graphicFrameMkLst>
        </pc:graphicFrameChg>
      </pc:sldChg>
      <pc:sldChg chg="modSp add">
        <pc:chgData name="Paolini Serena" userId="635da121-a189-4df7-879f-1915219dc8a8" providerId="ADAL" clId="{8A122C3F-B5A7-492F-AB08-481EAF87B957}" dt="2023-10-09T10:43:21.520" v="373" actId="20577"/>
        <pc:sldMkLst>
          <pc:docMk/>
          <pc:sldMk cId="4089641832" sldId="259"/>
        </pc:sldMkLst>
        <pc:spChg chg="mod">
          <ac:chgData name="Paolini Serena" userId="635da121-a189-4df7-879f-1915219dc8a8" providerId="ADAL" clId="{8A122C3F-B5A7-492F-AB08-481EAF87B957}" dt="2023-10-09T10:43:21.520" v="373" actId="20577"/>
          <ac:spMkLst>
            <pc:docMk/>
            <pc:sldMk cId="4089641832" sldId="259"/>
            <ac:spMk id="3" creationId="{8BA06053-9C33-4616-8D49-D5C89C95A614}"/>
          </ac:spMkLst>
        </pc:spChg>
        <pc:graphicFrameChg chg="mod">
          <ac:chgData name="Paolini Serena" userId="635da121-a189-4df7-879f-1915219dc8a8" providerId="ADAL" clId="{8A122C3F-B5A7-492F-AB08-481EAF87B957}" dt="2023-10-09T10:43:17.042" v="365"/>
          <ac:graphicFrameMkLst>
            <pc:docMk/>
            <pc:sldMk cId="4089641832" sldId="259"/>
            <ac:graphicFrameMk id="4" creationId="{277895F0-C8B5-4036-91ED-BC75652ED7B8}"/>
          </ac:graphicFrameMkLst>
        </pc:graphicFrameChg>
      </pc:sldChg>
      <pc:sldChg chg="modSp add">
        <pc:chgData name="Paolini Serena" userId="635da121-a189-4df7-879f-1915219dc8a8" providerId="ADAL" clId="{8A122C3F-B5A7-492F-AB08-481EAF87B957}" dt="2023-10-09T10:42:55.946" v="364" actId="20577"/>
        <pc:sldMkLst>
          <pc:docMk/>
          <pc:sldMk cId="3517748991" sldId="260"/>
        </pc:sldMkLst>
        <pc:spChg chg="mod">
          <ac:chgData name="Paolini Serena" userId="635da121-a189-4df7-879f-1915219dc8a8" providerId="ADAL" clId="{8A122C3F-B5A7-492F-AB08-481EAF87B957}" dt="2023-10-09T10:42:55.946" v="364" actId="20577"/>
          <ac:spMkLst>
            <pc:docMk/>
            <pc:sldMk cId="3517748991" sldId="260"/>
            <ac:spMk id="3" creationId="{8BA06053-9C33-4616-8D49-D5C89C95A614}"/>
          </ac:spMkLst>
        </pc:spChg>
        <pc:graphicFrameChg chg="mod modGraphic">
          <ac:chgData name="Paolini Serena" userId="635da121-a189-4df7-879f-1915219dc8a8" providerId="ADAL" clId="{8A122C3F-B5A7-492F-AB08-481EAF87B957}" dt="2023-10-09T10:42:46.081" v="349" actId="255"/>
          <ac:graphicFrameMkLst>
            <pc:docMk/>
            <pc:sldMk cId="3517748991" sldId="260"/>
            <ac:graphicFrameMk id="4" creationId="{277895F0-C8B5-4036-91ED-BC75652ED7B8}"/>
          </ac:graphicFrameMkLst>
        </pc:graphicFrameChg>
      </pc:sldChg>
      <pc:sldChg chg="modSp add">
        <pc:chgData name="Paolini Serena" userId="635da121-a189-4df7-879f-1915219dc8a8" providerId="ADAL" clId="{8A122C3F-B5A7-492F-AB08-481EAF87B957}" dt="2023-10-09T10:08:07.012" v="160" actId="255"/>
        <pc:sldMkLst>
          <pc:docMk/>
          <pc:sldMk cId="4192158435" sldId="261"/>
        </pc:sldMkLst>
        <pc:spChg chg="mod">
          <ac:chgData name="Paolini Serena" userId="635da121-a189-4df7-879f-1915219dc8a8" providerId="ADAL" clId="{8A122C3F-B5A7-492F-AB08-481EAF87B957}" dt="2023-10-09T10:07:44.230" v="158" actId="20577"/>
          <ac:spMkLst>
            <pc:docMk/>
            <pc:sldMk cId="4192158435" sldId="261"/>
            <ac:spMk id="3" creationId="{8BA06053-9C33-4616-8D49-D5C89C95A614}"/>
          </ac:spMkLst>
        </pc:spChg>
        <pc:graphicFrameChg chg="mod modGraphic">
          <ac:chgData name="Paolini Serena" userId="635da121-a189-4df7-879f-1915219dc8a8" providerId="ADAL" clId="{8A122C3F-B5A7-492F-AB08-481EAF87B957}" dt="2023-10-09T10:08:07.012" v="160" actId="255"/>
          <ac:graphicFrameMkLst>
            <pc:docMk/>
            <pc:sldMk cId="4192158435" sldId="261"/>
            <ac:graphicFrameMk id="4" creationId="{277895F0-C8B5-4036-91ED-BC75652ED7B8}"/>
          </ac:graphicFrameMkLst>
        </pc:graphicFrameChg>
      </pc:sldChg>
      <pc:sldChg chg="modSp add">
        <pc:chgData name="Paolini Serena" userId="635da121-a189-4df7-879f-1915219dc8a8" providerId="ADAL" clId="{8A122C3F-B5A7-492F-AB08-481EAF87B957}" dt="2023-10-09T10:41:24.082" v="347" actId="20577"/>
        <pc:sldMkLst>
          <pc:docMk/>
          <pc:sldMk cId="1198478433" sldId="262"/>
        </pc:sldMkLst>
        <pc:spChg chg="mod">
          <ac:chgData name="Paolini Serena" userId="635da121-a189-4df7-879f-1915219dc8a8" providerId="ADAL" clId="{8A122C3F-B5A7-492F-AB08-481EAF87B957}" dt="2023-10-09T10:41:24.082" v="347" actId="20577"/>
          <ac:spMkLst>
            <pc:docMk/>
            <pc:sldMk cId="1198478433" sldId="262"/>
            <ac:spMk id="3" creationId="{8BA06053-9C33-4616-8D49-D5C89C95A614}"/>
          </ac:spMkLst>
        </pc:spChg>
        <pc:graphicFrameChg chg="mod">
          <ac:chgData name="Paolini Serena" userId="635da121-a189-4df7-879f-1915219dc8a8" providerId="ADAL" clId="{8A122C3F-B5A7-492F-AB08-481EAF87B957}" dt="2023-10-09T10:41:16.870" v="340"/>
          <ac:graphicFrameMkLst>
            <pc:docMk/>
            <pc:sldMk cId="1198478433" sldId="262"/>
            <ac:graphicFrameMk id="4" creationId="{277895F0-C8B5-4036-91ED-BC75652ED7B8}"/>
          </ac:graphicFrameMkLst>
        </pc:graphicFrameChg>
      </pc:sldChg>
      <pc:sldChg chg="modSp add">
        <pc:chgData name="Paolini Serena" userId="635da121-a189-4df7-879f-1915219dc8a8" providerId="ADAL" clId="{8A122C3F-B5A7-492F-AB08-481EAF87B957}" dt="2023-10-09T10:41:01.566" v="339" actId="20577"/>
        <pc:sldMkLst>
          <pc:docMk/>
          <pc:sldMk cId="968304387" sldId="263"/>
        </pc:sldMkLst>
        <pc:spChg chg="mod">
          <ac:chgData name="Paolini Serena" userId="635da121-a189-4df7-879f-1915219dc8a8" providerId="ADAL" clId="{8A122C3F-B5A7-492F-AB08-481EAF87B957}" dt="2023-10-09T10:41:01.566" v="339" actId="20577"/>
          <ac:spMkLst>
            <pc:docMk/>
            <pc:sldMk cId="968304387" sldId="263"/>
            <ac:spMk id="3" creationId="{8BA06053-9C33-4616-8D49-D5C89C95A614}"/>
          </ac:spMkLst>
        </pc:spChg>
        <pc:graphicFrameChg chg="mod modGraphic">
          <ac:chgData name="Paolini Serena" userId="635da121-a189-4df7-879f-1915219dc8a8" providerId="ADAL" clId="{8A122C3F-B5A7-492F-AB08-481EAF87B957}" dt="2023-10-09T10:40:43.491" v="294" actId="255"/>
          <ac:graphicFrameMkLst>
            <pc:docMk/>
            <pc:sldMk cId="968304387" sldId="263"/>
            <ac:graphicFrameMk id="4" creationId="{277895F0-C8B5-4036-91ED-BC75652ED7B8}"/>
          </ac:graphicFrameMkLst>
        </pc:graphicFrameChg>
      </pc:sldChg>
      <pc:sldChg chg="modSp add">
        <pc:chgData name="Paolini Serena" userId="635da121-a189-4df7-879f-1915219dc8a8" providerId="ADAL" clId="{8A122C3F-B5A7-492F-AB08-481EAF87B957}" dt="2023-10-09T10:08:47.577" v="188" actId="255"/>
        <pc:sldMkLst>
          <pc:docMk/>
          <pc:sldMk cId="4100742" sldId="264"/>
        </pc:sldMkLst>
        <pc:spChg chg="mod">
          <ac:chgData name="Paolini Serena" userId="635da121-a189-4df7-879f-1915219dc8a8" providerId="ADAL" clId="{8A122C3F-B5A7-492F-AB08-481EAF87B957}" dt="2023-10-09T10:08:36.184" v="186" actId="20577"/>
          <ac:spMkLst>
            <pc:docMk/>
            <pc:sldMk cId="4100742" sldId="264"/>
            <ac:spMk id="3" creationId="{8BA06053-9C33-4616-8D49-D5C89C95A614}"/>
          </ac:spMkLst>
        </pc:spChg>
        <pc:graphicFrameChg chg="mod modGraphic">
          <ac:chgData name="Paolini Serena" userId="635da121-a189-4df7-879f-1915219dc8a8" providerId="ADAL" clId="{8A122C3F-B5A7-492F-AB08-481EAF87B957}" dt="2023-10-09T10:08:47.577" v="188" actId="255"/>
          <ac:graphicFrameMkLst>
            <pc:docMk/>
            <pc:sldMk cId="4100742" sldId="264"/>
            <ac:graphicFrameMk id="4" creationId="{277895F0-C8B5-4036-91ED-BC75652ED7B8}"/>
          </ac:graphicFrameMkLst>
        </pc:graphicFrameChg>
      </pc:sldChg>
      <pc:sldChg chg="modSp add">
        <pc:chgData name="Paolini Serena" userId="635da121-a189-4df7-879f-1915219dc8a8" providerId="ADAL" clId="{8A122C3F-B5A7-492F-AB08-481EAF87B957}" dt="2023-10-09T10:09:17.155" v="197" actId="255"/>
        <pc:sldMkLst>
          <pc:docMk/>
          <pc:sldMk cId="1530380715" sldId="265"/>
        </pc:sldMkLst>
        <pc:spChg chg="mod">
          <ac:chgData name="Paolini Serena" userId="635da121-a189-4df7-879f-1915219dc8a8" providerId="ADAL" clId="{8A122C3F-B5A7-492F-AB08-481EAF87B957}" dt="2023-10-09T10:09:08.590" v="195" actId="20577"/>
          <ac:spMkLst>
            <pc:docMk/>
            <pc:sldMk cId="1530380715" sldId="265"/>
            <ac:spMk id="3" creationId="{8BA06053-9C33-4616-8D49-D5C89C95A614}"/>
          </ac:spMkLst>
        </pc:spChg>
        <pc:graphicFrameChg chg="mod modGraphic">
          <ac:chgData name="Paolini Serena" userId="635da121-a189-4df7-879f-1915219dc8a8" providerId="ADAL" clId="{8A122C3F-B5A7-492F-AB08-481EAF87B957}" dt="2023-10-09T10:09:17.155" v="197" actId="255"/>
          <ac:graphicFrameMkLst>
            <pc:docMk/>
            <pc:sldMk cId="1530380715" sldId="265"/>
            <ac:graphicFrameMk id="4" creationId="{277895F0-C8B5-4036-91ED-BC75652ED7B8}"/>
          </ac:graphicFrameMkLst>
        </pc:graphicFrameChg>
      </pc:sldChg>
      <pc:sldChg chg="modSp add">
        <pc:chgData name="Paolini Serena" userId="635da121-a189-4df7-879f-1915219dc8a8" providerId="ADAL" clId="{8A122C3F-B5A7-492F-AB08-481EAF87B957}" dt="2023-10-09T10:09:48.468" v="221"/>
        <pc:sldMkLst>
          <pc:docMk/>
          <pc:sldMk cId="100609119" sldId="266"/>
        </pc:sldMkLst>
        <pc:spChg chg="mod">
          <ac:chgData name="Paolini Serena" userId="635da121-a189-4df7-879f-1915219dc8a8" providerId="ADAL" clId="{8A122C3F-B5A7-492F-AB08-481EAF87B957}" dt="2023-10-09T10:09:43.588" v="220" actId="20577"/>
          <ac:spMkLst>
            <pc:docMk/>
            <pc:sldMk cId="100609119" sldId="266"/>
            <ac:spMk id="3" creationId="{8BA06053-9C33-4616-8D49-D5C89C95A614}"/>
          </ac:spMkLst>
        </pc:spChg>
        <pc:graphicFrameChg chg="mod">
          <ac:chgData name="Paolini Serena" userId="635da121-a189-4df7-879f-1915219dc8a8" providerId="ADAL" clId="{8A122C3F-B5A7-492F-AB08-481EAF87B957}" dt="2023-10-09T10:09:48.468" v="221"/>
          <ac:graphicFrameMkLst>
            <pc:docMk/>
            <pc:sldMk cId="100609119" sldId="266"/>
            <ac:graphicFrameMk id="4" creationId="{277895F0-C8B5-4036-91ED-BC75652ED7B8}"/>
          </ac:graphicFrameMkLst>
        </pc:graphicFrameChg>
      </pc:sldChg>
      <pc:sldChg chg="modSp add">
        <pc:chgData name="Paolini Serena" userId="635da121-a189-4df7-879f-1915219dc8a8" providerId="ADAL" clId="{8A122C3F-B5A7-492F-AB08-481EAF87B957}" dt="2023-10-09T10:10:28.237" v="268" actId="255"/>
        <pc:sldMkLst>
          <pc:docMk/>
          <pc:sldMk cId="3798264880" sldId="267"/>
        </pc:sldMkLst>
        <pc:spChg chg="mod">
          <ac:chgData name="Paolini Serena" userId="635da121-a189-4df7-879f-1915219dc8a8" providerId="ADAL" clId="{8A122C3F-B5A7-492F-AB08-481EAF87B957}" dt="2023-10-09T10:10:18.297" v="266" actId="20577"/>
          <ac:spMkLst>
            <pc:docMk/>
            <pc:sldMk cId="3798264880" sldId="267"/>
            <ac:spMk id="3" creationId="{8BA06053-9C33-4616-8D49-D5C89C95A614}"/>
          </ac:spMkLst>
        </pc:spChg>
        <pc:graphicFrameChg chg="mod modGraphic">
          <ac:chgData name="Paolini Serena" userId="635da121-a189-4df7-879f-1915219dc8a8" providerId="ADAL" clId="{8A122C3F-B5A7-492F-AB08-481EAF87B957}" dt="2023-10-09T10:10:28.237" v="268" actId="255"/>
          <ac:graphicFrameMkLst>
            <pc:docMk/>
            <pc:sldMk cId="3798264880" sldId="267"/>
            <ac:graphicFrameMk id="4" creationId="{277895F0-C8B5-4036-91ED-BC75652ED7B8}"/>
          </ac:graphicFrameMkLst>
        </pc:graphicFrameChg>
      </pc:sldChg>
      <pc:sldChg chg="modSp add">
        <pc:chgData name="Paolini Serena" userId="635da121-a189-4df7-879f-1915219dc8a8" providerId="ADAL" clId="{8A122C3F-B5A7-492F-AB08-481EAF87B957}" dt="2023-10-09T10:39:45.444" v="276"/>
        <pc:sldMkLst>
          <pc:docMk/>
          <pc:sldMk cId="1540553339" sldId="268"/>
        </pc:sldMkLst>
        <pc:spChg chg="mod">
          <ac:chgData name="Paolini Serena" userId="635da121-a189-4df7-879f-1915219dc8a8" providerId="ADAL" clId="{8A122C3F-B5A7-492F-AB08-481EAF87B957}" dt="2023-10-09T10:39:34.166" v="275" actId="20577"/>
          <ac:spMkLst>
            <pc:docMk/>
            <pc:sldMk cId="1540553339" sldId="268"/>
            <ac:spMk id="3" creationId="{8BA06053-9C33-4616-8D49-D5C89C95A614}"/>
          </ac:spMkLst>
        </pc:spChg>
        <pc:graphicFrameChg chg="mod">
          <ac:chgData name="Paolini Serena" userId="635da121-a189-4df7-879f-1915219dc8a8" providerId="ADAL" clId="{8A122C3F-B5A7-492F-AB08-481EAF87B957}" dt="2023-10-09T10:39:45.444" v="276"/>
          <ac:graphicFrameMkLst>
            <pc:docMk/>
            <pc:sldMk cId="1540553339" sldId="268"/>
            <ac:graphicFrameMk id="4" creationId="{277895F0-C8B5-4036-91ED-BC75652ED7B8}"/>
          </ac:graphicFrameMkLst>
        </pc:graphicFrameChg>
      </pc:sldChg>
      <pc:sldChg chg="modSp add">
        <pc:chgData name="Paolini Serena" userId="635da121-a189-4df7-879f-1915219dc8a8" providerId="ADAL" clId="{8A122C3F-B5A7-492F-AB08-481EAF87B957}" dt="2023-10-09T10:40:16.326" v="292" actId="20577"/>
        <pc:sldMkLst>
          <pc:docMk/>
          <pc:sldMk cId="159512244" sldId="269"/>
        </pc:sldMkLst>
        <pc:spChg chg="mod">
          <ac:chgData name="Paolini Serena" userId="635da121-a189-4df7-879f-1915219dc8a8" providerId="ADAL" clId="{8A122C3F-B5A7-492F-AB08-481EAF87B957}" dt="2023-10-09T10:40:16.326" v="292" actId="20577"/>
          <ac:spMkLst>
            <pc:docMk/>
            <pc:sldMk cId="159512244" sldId="269"/>
            <ac:spMk id="3" creationId="{8BA06053-9C33-4616-8D49-D5C89C95A614}"/>
          </ac:spMkLst>
        </pc:spChg>
        <pc:graphicFrameChg chg="mod">
          <ac:chgData name="Paolini Serena" userId="635da121-a189-4df7-879f-1915219dc8a8" providerId="ADAL" clId="{8A122C3F-B5A7-492F-AB08-481EAF87B957}" dt="2023-10-09T10:40:09.392" v="277"/>
          <ac:graphicFrameMkLst>
            <pc:docMk/>
            <pc:sldMk cId="159512244" sldId="269"/>
            <ac:graphicFrameMk id="4" creationId="{277895F0-C8B5-4036-91ED-BC75652ED7B8}"/>
          </ac:graphicFrameMkLst>
        </pc:graphicFrameChg>
      </pc:sldChg>
    </pc:docChg>
  </pc:docChgLst>
  <pc:docChgLst>
    <pc:chgData name="Paolini Serena" userId="635da121-a189-4df7-879f-1915219dc8a8" providerId="ADAL" clId="{539F8FA0-5300-412D-B944-C0461E953876}"/>
    <pc:docChg chg="modSld">
      <pc:chgData name="Paolini Serena" userId="635da121-a189-4df7-879f-1915219dc8a8" providerId="ADAL" clId="{539F8FA0-5300-412D-B944-C0461E953876}" dt="2023-10-24T10:53:54.715" v="76" actId="13926"/>
      <pc:docMkLst>
        <pc:docMk/>
      </pc:docMkLst>
      <pc:sldChg chg="modSp">
        <pc:chgData name="Paolini Serena" userId="635da121-a189-4df7-879f-1915219dc8a8" providerId="ADAL" clId="{539F8FA0-5300-412D-B944-C0461E953876}" dt="2023-10-24T10:45:31.644" v="45"/>
        <pc:sldMkLst>
          <pc:docMk/>
          <pc:sldMk cId="2988298043" sldId="256"/>
        </pc:sldMkLst>
        <pc:spChg chg="mod">
          <ac:chgData name="Paolini Serena" userId="635da121-a189-4df7-879f-1915219dc8a8" providerId="ADAL" clId="{539F8FA0-5300-412D-B944-C0461E953876}" dt="2023-10-10T09:28:42.847" v="30" actId="20577"/>
          <ac:spMkLst>
            <pc:docMk/>
            <pc:sldMk cId="2988298043" sldId="256"/>
            <ac:spMk id="3" creationId="{8BA06053-9C33-4616-8D49-D5C89C95A614}"/>
          </ac:spMkLst>
        </pc:spChg>
        <pc:graphicFrameChg chg="mod">
          <ac:chgData name="Paolini Serena" userId="635da121-a189-4df7-879f-1915219dc8a8" providerId="ADAL" clId="{539F8FA0-5300-412D-B944-C0461E953876}" dt="2023-10-24T10:45:31.644" v="45"/>
          <ac:graphicFrameMkLst>
            <pc:docMk/>
            <pc:sldMk cId="2988298043" sldId="256"/>
            <ac:graphicFrameMk id="4" creationId="{277895F0-C8B5-4036-91ED-BC75652ED7B8}"/>
          </ac:graphicFrameMkLst>
        </pc:graphicFrameChg>
      </pc:sldChg>
      <pc:sldChg chg="modSp">
        <pc:chgData name="Paolini Serena" userId="635da121-a189-4df7-879f-1915219dc8a8" providerId="ADAL" clId="{539F8FA0-5300-412D-B944-C0461E953876}" dt="2023-10-24T10:48:16.534" v="47" actId="13926"/>
        <pc:sldMkLst>
          <pc:docMk/>
          <pc:sldMk cId="3933966878" sldId="257"/>
        </pc:sldMkLst>
        <pc:spChg chg="mod">
          <ac:chgData name="Paolini Serena" userId="635da121-a189-4df7-879f-1915219dc8a8" providerId="ADAL" clId="{539F8FA0-5300-412D-B944-C0461E953876}" dt="2023-10-10T09:28:52.305" v="31"/>
          <ac:spMkLst>
            <pc:docMk/>
            <pc:sldMk cId="3933966878" sldId="257"/>
            <ac:spMk id="3" creationId="{8BA06053-9C33-4616-8D49-D5C89C95A614}"/>
          </ac:spMkLst>
        </pc:spChg>
        <pc:graphicFrameChg chg="mod modGraphic">
          <ac:chgData name="Paolini Serena" userId="635da121-a189-4df7-879f-1915219dc8a8" providerId="ADAL" clId="{539F8FA0-5300-412D-B944-C0461E953876}" dt="2023-10-24T10:48:16.534" v="47" actId="13926"/>
          <ac:graphicFrameMkLst>
            <pc:docMk/>
            <pc:sldMk cId="3933966878" sldId="257"/>
            <ac:graphicFrameMk id="4" creationId="{277895F0-C8B5-4036-91ED-BC75652ED7B8}"/>
          </ac:graphicFrameMkLst>
        </pc:graphicFrameChg>
      </pc:sldChg>
      <pc:sldChg chg="modSp">
        <pc:chgData name="Paolini Serena" userId="635da121-a189-4df7-879f-1915219dc8a8" providerId="ADAL" clId="{539F8FA0-5300-412D-B944-C0461E953876}" dt="2023-10-24T10:48:36.941" v="48"/>
        <pc:sldMkLst>
          <pc:docMk/>
          <pc:sldMk cId="3287666073" sldId="258"/>
        </pc:sldMkLst>
        <pc:spChg chg="mod">
          <ac:chgData name="Paolini Serena" userId="635da121-a189-4df7-879f-1915219dc8a8" providerId="ADAL" clId="{539F8FA0-5300-412D-B944-C0461E953876}" dt="2023-10-10T09:28:59.583" v="32"/>
          <ac:spMkLst>
            <pc:docMk/>
            <pc:sldMk cId="3287666073" sldId="258"/>
            <ac:spMk id="3" creationId="{8BA06053-9C33-4616-8D49-D5C89C95A614}"/>
          </ac:spMkLst>
        </pc:spChg>
        <pc:graphicFrameChg chg="mod">
          <ac:chgData name="Paolini Serena" userId="635da121-a189-4df7-879f-1915219dc8a8" providerId="ADAL" clId="{539F8FA0-5300-412D-B944-C0461E953876}" dt="2023-10-24T10:48:36.941" v="48"/>
          <ac:graphicFrameMkLst>
            <pc:docMk/>
            <pc:sldMk cId="3287666073" sldId="258"/>
            <ac:graphicFrameMk id="4" creationId="{277895F0-C8B5-4036-91ED-BC75652ED7B8}"/>
          </ac:graphicFrameMkLst>
        </pc:graphicFrameChg>
      </pc:sldChg>
      <pc:sldChg chg="modSp">
        <pc:chgData name="Paolini Serena" userId="635da121-a189-4df7-879f-1915219dc8a8" providerId="ADAL" clId="{539F8FA0-5300-412D-B944-C0461E953876}" dt="2023-10-24T10:53:54.715" v="76" actId="13926"/>
        <pc:sldMkLst>
          <pc:docMk/>
          <pc:sldMk cId="4089641832" sldId="259"/>
        </pc:sldMkLst>
        <pc:spChg chg="mod">
          <ac:chgData name="Paolini Serena" userId="635da121-a189-4df7-879f-1915219dc8a8" providerId="ADAL" clId="{539F8FA0-5300-412D-B944-C0461E953876}" dt="2023-10-10T09:30:30.428" v="44"/>
          <ac:spMkLst>
            <pc:docMk/>
            <pc:sldMk cId="4089641832" sldId="259"/>
            <ac:spMk id="3" creationId="{8BA06053-9C33-4616-8D49-D5C89C95A614}"/>
          </ac:spMkLst>
        </pc:spChg>
        <pc:graphicFrameChg chg="mod modGraphic">
          <ac:chgData name="Paolini Serena" userId="635da121-a189-4df7-879f-1915219dc8a8" providerId="ADAL" clId="{539F8FA0-5300-412D-B944-C0461E953876}" dt="2023-10-24T10:53:54.715" v="76" actId="13926"/>
          <ac:graphicFrameMkLst>
            <pc:docMk/>
            <pc:sldMk cId="4089641832" sldId="259"/>
            <ac:graphicFrameMk id="4" creationId="{277895F0-C8B5-4036-91ED-BC75652ED7B8}"/>
          </ac:graphicFrameMkLst>
        </pc:graphicFrameChg>
      </pc:sldChg>
      <pc:sldChg chg="modSp">
        <pc:chgData name="Paolini Serena" userId="635da121-a189-4df7-879f-1915219dc8a8" providerId="ADAL" clId="{539F8FA0-5300-412D-B944-C0461E953876}" dt="2023-10-24T10:53:35.483" v="74" actId="404"/>
        <pc:sldMkLst>
          <pc:docMk/>
          <pc:sldMk cId="3517748991" sldId="260"/>
        </pc:sldMkLst>
        <pc:spChg chg="mod">
          <ac:chgData name="Paolini Serena" userId="635da121-a189-4df7-879f-1915219dc8a8" providerId="ADAL" clId="{539F8FA0-5300-412D-B944-C0461E953876}" dt="2023-10-10T09:30:25.229" v="43"/>
          <ac:spMkLst>
            <pc:docMk/>
            <pc:sldMk cId="3517748991" sldId="260"/>
            <ac:spMk id="3" creationId="{8BA06053-9C33-4616-8D49-D5C89C95A614}"/>
          </ac:spMkLst>
        </pc:spChg>
        <pc:graphicFrameChg chg="mod modGraphic">
          <ac:chgData name="Paolini Serena" userId="635da121-a189-4df7-879f-1915219dc8a8" providerId="ADAL" clId="{539F8FA0-5300-412D-B944-C0461E953876}" dt="2023-10-24T10:53:35.483" v="74" actId="404"/>
          <ac:graphicFrameMkLst>
            <pc:docMk/>
            <pc:sldMk cId="3517748991" sldId="260"/>
            <ac:graphicFrameMk id="4" creationId="{277895F0-C8B5-4036-91ED-BC75652ED7B8}"/>
          </ac:graphicFrameMkLst>
        </pc:graphicFrameChg>
      </pc:sldChg>
      <pc:sldChg chg="modSp">
        <pc:chgData name="Paolini Serena" userId="635da121-a189-4df7-879f-1915219dc8a8" providerId="ADAL" clId="{539F8FA0-5300-412D-B944-C0461E953876}" dt="2023-10-24T10:49:08.249" v="51" actId="404"/>
        <pc:sldMkLst>
          <pc:docMk/>
          <pc:sldMk cId="4192158435" sldId="261"/>
        </pc:sldMkLst>
        <pc:spChg chg="mod">
          <ac:chgData name="Paolini Serena" userId="635da121-a189-4df7-879f-1915219dc8a8" providerId="ADAL" clId="{539F8FA0-5300-412D-B944-C0461E953876}" dt="2023-10-10T09:29:06.060" v="33"/>
          <ac:spMkLst>
            <pc:docMk/>
            <pc:sldMk cId="4192158435" sldId="261"/>
            <ac:spMk id="3" creationId="{8BA06053-9C33-4616-8D49-D5C89C95A614}"/>
          </ac:spMkLst>
        </pc:spChg>
        <pc:graphicFrameChg chg="mod modGraphic">
          <ac:chgData name="Paolini Serena" userId="635da121-a189-4df7-879f-1915219dc8a8" providerId="ADAL" clId="{539F8FA0-5300-412D-B944-C0461E953876}" dt="2023-10-24T10:49:08.249" v="51" actId="404"/>
          <ac:graphicFrameMkLst>
            <pc:docMk/>
            <pc:sldMk cId="4192158435" sldId="261"/>
            <ac:graphicFrameMk id="4" creationId="{277895F0-C8B5-4036-91ED-BC75652ED7B8}"/>
          </ac:graphicFrameMkLst>
        </pc:graphicFrameChg>
      </pc:sldChg>
      <pc:sldChg chg="modSp">
        <pc:chgData name="Paolini Serena" userId="635da121-a189-4df7-879f-1915219dc8a8" providerId="ADAL" clId="{539F8FA0-5300-412D-B944-C0461E953876}" dt="2023-10-24T10:52:50.660" v="71" actId="13926"/>
        <pc:sldMkLst>
          <pc:docMk/>
          <pc:sldMk cId="1198478433" sldId="262"/>
        </pc:sldMkLst>
        <pc:spChg chg="mod">
          <ac:chgData name="Paolini Serena" userId="635da121-a189-4df7-879f-1915219dc8a8" providerId="ADAL" clId="{539F8FA0-5300-412D-B944-C0461E953876}" dt="2023-10-10T09:30:16.286" v="42"/>
          <ac:spMkLst>
            <pc:docMk/>
            <pc:sldMk cId="1198478433" sldId="262"/>
            <ac:spMk id="3" creationId="{8BA06053-9C33-4616-8D49-D5C89C95A614}"/>
          </ac:spMkLst>
        </pc:spChg>
        <pc:graphicFrameChg chg="mod modGraphic">
          <ac:chgData name="Paolini Serena" userId="635da121-a189-4df7-879f-1915219dc8a8" providerId="ADAL" clId="{539F8FA0-5300-412D-B944-C0461E953876}" dt="2023-10-24T10:52:50.660" v="71" actId="13926"/>
          <ac:graphicFrameMkLst>
            <pc:docMk/>
            <pc:sldMk cId="1198478433" sldId="262"/>
            <ac:graphicFrameMk id="4" creationId="{277895F0-C8B5-4036-91ED-BC75652ED7B8}"/>
          </ac:graphicFrameMkLst>
        </pc:graphicFrameChg>
      </pc:sldChg>
      <pc:sldChg chg="modSp">
        <pc:chgData name="Paolini Serena" userId="635da121-a189-4df7-879f-1915219dc8a8" providerId="ADAL" clId="{539F8FA0-5300-412D-B944-C0461E953876}" dt="2023-10-24T10:52:26.525" v="68" actId="13926"/>
        <pc:sldMkLst>
          <pc:docMk/>
          <pc:sldMk cId="968304387" sldId="263"/>
        </pc:sldMkLst>
        <pc:spChg chg="mod">
          <ac:chgData name="Paolini Serena" userId="635da121-a189-4df7-879f-1915219dc8a8" providerId="ADAL" clId="{539F8FA0-5300-412D-B944-C0461E953876}" dt="2023-10-10T09:30:09.293" v="41"/>
          <ac:spMkLst>
            <pc:docMk/>
            <pc:sldMk cId="968304387" sldId="263"/>
            <ac:spMk id="3" creationId="{8BA06053-9C33-4616-8D49-D5C89C95A614}"/>
          </ac:spMkLst>
        </pc:spChg>
        <pc:graphicFrameChg chg="mod modGraphic">
          <ac:chgData name="Paolini Serena" userId="635da121-a189-4df7-879f-1915219dc8a8" providerId="ADAL" clId="{539F8FA0-5300-412D-B944-C0461E953876}" dt="2023-10-24T10:52:26.525" v="68" actId="13926"/>
          <ac:graphicFrameMkLst>
            <pc:docMk/>
            <pc:sldMk cId="968304387" sldId="263"/>
            <ac:graphicFrameMk id="4" creationId="{277895F0-C8B5-4036-91ED-BC75652ED7B8}"/>
          </ac:graphicFrameMkLst>
        </pc:graphicFrameChg>
      </pc:sldChg>
      <pc:sldChg chg="modSp">
        <pc:chgData name="Paolini Serena" userId="635da121-a189-4df7-879f-1915219dc8a8" providerId="ADAL" clId="{539F8FA0-5300-412D-B944-C0461E953876}" dt="2023-10-24T10:49:50.452" v="54" actId="255"/>
        <pc:sldMkLst>
          <pc:docMk/>
          <pc:sldMk cId="4100742" sldId="264"/>
        </pc:sldMkLst>
        <pc:spChg chg="mod">
          <ac:chgData name="Paolini Serena" userId="635da121-a189-4df7-879f-1915219dc8a8" providerId="ADAL" clId="{539F8FA0-5300-412D-B944-C0461E953876}" dt="2023-10-10T09:29:25.391" v="35"/>
          <ac:spMkLst>
            <pc:docMk/>
            <pc:sldMk cId="4100742" sldId="264"/>
            <ac:spMk id="3" creationId="{8BA06053-9C33-4616-8D49-D5C89C95A614}"/>
          </ac:spMkLst>
        </pc:spChg>
        <pc:graphicFrameChg chg="mod modGraphic">
          <ac:chgData name="Paolini Serena" userId="635da121-a189-4df7-879f-1915219dc8a8" providerId="ADAL" clId="{539F8FA0-5300-412D-B944-C0461E953876}" dt="2023-10-24T10:49:50.452" v="54" actId="255"/>
          <ac:graphicFrameMkLst>
            <pc:docMk/>
            <pc:sldMk cId="4100742" sldId="264"/>
            <ac:graphicFrameMk id="4" creationId="{277895F0-C8B5-4036-91ED-BC75652ED7B8}"/>
          </ac:graphicFrameMkLst>
        </pc:graphicFrameChg>
      </pc:sldChg>
      <pc:sldChg chg="modSp">
        <pc:chgData name="Paolini Serena" userId="635da121-a189-4df7-879f-1915219dc8a8" providerId="ADAL" clId="{539F8FA0-5300-412D-B944-C0461E953876}" dt="2023-10-24T10:50:17.772" v="56" actId="13926"/>
        <pc:sldMkLst>
          <pc:docMk/>
          <pc:sldMk cId="1530380715" sldId="265"/>
        </pc:sldMkLst>
        <pc:spChg chg="mod">
          <ac:chgData name="Paolini Serena" userId="635da121-a189-4df7-879f-1915219dc8a8" providerId="ADAL" clId="{539F8FA0-5300-412D-B944-C0461E953876}" dt="2023-10-10T09:29:32.620" v="36"/>
          <ac:spMkLst>
            <pc:docMk/>
            <pc:sldMk cId="1530380715" sldId="265"/>
            <ac:spMk id="3" creationId="{8BA06053-9C33-4616-8D49-D5C89C95A614}"/>
          </ac:spMkLst>
        </pc:spChg>
        <pc:graphicFrameChg chg="mod modGraphic">
          <ac:chgData name="Paolini Serena" userId="635da121-a189-4df7-879f-1915219dc8a8" providerId="ADAL" clId="{539F8FA0-5300-412D-B944-C0461E953876}" dt="2023-10-24T10:50:17.772" v="56" actId="13926"/>
          <ac:graphicFrameMkLst>
            <pc:docMk/>
            <pc:sldMk cId="1530380715" sldId="265"/>
            <ac:graphicFrameMk id="4" creationId="{277895F0-C8B5-4036-91ED-BC75652ED7B8}"/>
          </ac:graphicFrameMkLst>
        </pc:graphicFrameChg>
      </pc:sldChg>
      <pc:sldChg chg="modSp">
        <pc:chgData name="Paolini Serena" userId="635da121-a189-4df7-879f-1915219dc8a8" providerId="ADAL" clId="{539F8FA0-5300-412D-B944-C0461E953876}" dt="2023-10-24T10:50:48.858" v="59" actId="13926"/>
        <pc:sldMkLst>
          <pc:docMk/>
          <pc:sldMk cId="100609119" sldId="266"/>
        </pc:sldMkLst>
        <pc:spChg chg="mod">
          <ac:chgData name="Paolini Serena" userId="635da121-a189-4df7-879f-1915219dc8a8" providerId="ADAL" clId="{539F8FA0-5300-412D-B944-C0461E953876}" dt="2023-10-10T09:29:41.041" v="37"/>
          <ac:spMkLst>
            <pc:docMk/>
            <pc:sldMk cId="100609119" sldId="266"/>
            <ac:spMk id="3" creationId="{8BA06053-9C33-4616-8D49-D5C89C95A614}"/>
          </ac:spMkLst>
        </pc:spChg>
        <pc:graphicFrameChg chg="mod modGraphic">
          <ac:chgData name="Paolini Serena" userId="635da121-a189-4df7-879f-1915219dc8a8" providerId="ADAL" clId="{539F8FA0-5300-412D-B944-C0461E953876}" dt="2023-10-24T10:50:48.858" v="59" actId="13926"/>
          <ac:graphicFrameMkLst>
            <pc:docMk/>
            <pc:sldMk cId="100609119" sldId="266"/>
            <ac:graphicFrameMk id="4" creationId="{277895F0-C8B5-4036-91ED-BC75652ED7B8}"/>
          </ac:graphicFrameMkLst>
        </pc:graphicFrameChg>
      </pc:sldChg>
      <pc:sldChg chg="modSp">
        <pc:chgData name="Paolini Serena" userId="635da121-a189-4df7-879f-1915219dc8a8" providerId="ADAL" clId="{539F8FA0-5300-412D-B944-C0461E953876}" dt="2023-10-24T10:51:19.285" v="62" actId="13926"/>
        <pc:sldMkLst>
          <pc:docMk/>
          <pc:sldMk cId="3798264880" sldId="267"/>
        </pc:sldMkLst>
        <pc:spChg chg="mod">
          <ac:chgData name="Paolini Serena" userId="635da121-a189-4df7-879f-1915219dc8a8" providerId="ADAL" clId="{539F8FA0-5300-412D-B944-C0461E953876}" dt="2023-10-10T09:29:47.369" v="38"/>
          <ac:spMkLst>
            <pc:docMk/>
            <pc:sldMk cId="3798264880" sldId="267"/>
            <ac:spMk id="3" creationId="{8BA06053-9C33-4616-8D49-D5C89C95A614}"/>
          </ac:spMkLst>
        </pc:spChg>
        <pc:graphicFrameChg chg="mod modGraphic">
          <ac:chgData name="Paolini Serena" userId="635da121-a189-4df7-879f-1915219dc8a8" providerId="ADAL" clId="{539F8FA0-5300-412D-B944-C0461E953876}" dt="2023-10-24T10:51:19.285" v="62" actId="13926"/>
          <ac:graphicFrameMkLst>
            <pc:docMk/>
            <pc:sldMk cId="3798264880" sldId="267"/>
            <ac:graphicFrameMk id="4" creationId="{277895F0-C8B5-4036-91ED-BC75652ED7B8}"/>
          </ac:graphicFrameMkLst>
        </pc:graphicFrameChg>
      </pc:sldChg>
      <pc:sldChg chg="modSp">
        <pc:chgData name="Paolini Serena" userId="635da121-a189-4df7-879f-1915219dc8a8" providerId="ADAL" clId="{539F8FA0-5300-412D-B944-C0461E953876}" dt="2023-10-24T10:51:35.597" v="63"/>
        <pc:sldMkLst>
          <pc:docMk/>
          <pc:sldMk cId="1540553339" sldId="268"/>
        </pc:sldMkLst>
        <pc:spChg chg="mod">
          <ac:chgData name="Paolini Serena" userId="635da121-a189-4df7-879f-1915219dc8a8" providerId="ADAL" clId="{539F8FA0-5300-412D-B944-C0461E953876}" dt="2023-10-10T09:29:57.442" v="39"/>
          <ac:spMkLst>
            <pc:docMk/>
            <pc:sldMk cId="1540553339" sldId="268"/>
            <ac:spMk id="3" creationId="{8BA06053-9C33-4616-8D49-D5C89C95A614}"/>
          </ac:spMkLst>
        </pc:spChg>
        <pc:graphicFrameChg chg="mod">
          <ac:chgData name="Paolini Serena" userId="635da121-a189-4df7-879f-1915219dc8a8" providerId="ADAL" clId="{539F8FA0-5300-412D-B944-C0461E953876}" dt="2023-10-24T10:51:35.597" v="63"/>
          <ac:graphicFrameMkLst>
            <pc:docMk/>
            <pc:sldMk cId="1540553339" sldId="268"/>
            <ac:graphicFrameMk id="4" creationId="{277895F0-C8B5-4036-91ED-BC75652ED7B8}"/>
          </ac:graphicFrameMkLst>
        </pc:graphicFrameChg>
      </pc:sldChg>
      <pc:sldChg chg="modSp">
        <pc:chgData name="Paolini Serena" userId="635da121-a189-4df7-879f-1915219dc8a8" providerId="ADAL" clId="{539F8FA0-5300-412D-B944-C0461E953876}" dt="2023-10-24T10:52:01.311" v="65" actId="13926"/>
        <pc:sldMkLst>
          <pc:docMk/>
          <pc:sldMk cId="159512244" sldId="269"/>
        </pc:sldMkLst>
        <pc:spChg chg="mod">
          <ac:chgData name="Paolini Serena" userId="635da121-a189-4df7-879f-1915219dc8a8" providerId="ADAL" clId="{539F8FA0-5300-412D-B944-C0461E953876}" dt="2023-10-10T09:30:02.826" v="40"/>
          <ac:spMkLst>
            <pc:docMk/>
            <pc:sldMk cId="159512244" sldId="269"/>
            <ac:spMk id="3" creationId="{8BA06053-9C33-4616-8D49-D5C89C95A614}"/>
          </ac:spMkLst>
        </pc:spChg>
        <pc:graphicFrameChg chg="mod modGraphic">
          <ac:chgData name="Paolini Serena" userId="635da121-a189-4df7-879f-1915219dc8a8" providerId="ADAL" clId="{539F8FA0-5300-412D-B944-C0461E953876}" dt="2023-10-24T10:52:01.311" v="65" actId="13926"/>
          <ac:graphicFrameMkLst>
            <pc:docMk/>
            <pc:sldMk cId="159512244" sldId="269"/>
            <ac:graphicFrameMk id="4" creationId="{277895F0-C8B5-4036-91ED-BC75652ED7B8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BDC2C83-7BC1-4067-B011-DB25C9F2F5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29DDFBA-F5ED-479C-9D5E-992A1213D0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56756E3-DF0A-4DB7-B889-8EC84BAC1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FAE91-379A-4234-9D5F-122C83B0F70F}" type="datetimeFigureOut">
              <a:rPr lang="it-IT" smtClean="0"/>
              <a:t>24/10/2023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D5D098F-0730-4A49-B73F-F39ABF4BE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3DF8EFE-C156-47D1-B7D1-F9A80028B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40994-E30F-45FC-8708-866EB8AD0F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1133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356DA6E-1FED-43ED-9F3C-AC56737F6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203C2C9-CA2F-4573-9165-963E11373B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46D339D-FCB4-4318-8D60-06DDB00C0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FAE91-379A-4234-9D5F-122C83B0F70F}" type="datetimeFigureOut">
              <a:rPr lang="it-IT" smtClean="0"/>
              <a:t>24/10/2023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8271633-D3D8-4962-901F-BA1508687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2FAC965-16EF-4667-8DCB-E97C65931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40994-E30F-45FC-8708-866EB8AD0F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0522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8B146A77-BAF7-4B90-B410-0268A10AA9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BF5CAADA-EBA4-45BC-AAEE-4575955C07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120D6A6-F657-4F56-B611-07EFF8C36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FAE91-379A-4234-9D5F-122C83B0F70F}" type="datetimeFigureOut">
              <a:rPr lang="it-IT" smtClean="0"/>
              <a:t>24/10/2023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64CAE20-5E39-41A6-9753-7B07B7BF0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AB4F112-0195-4041-B13E-9DAE6C69A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40994-E30F-45FC-8708-866EB8AD0F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827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74CE18F-2A68-452E-AC33-8B5318046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FF88F5D-FEB8-4E64-8F95-6FBCD3867A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B6866AC-624C-49AB-A379-5AFC2B940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FAE91-379A-4234-9D5F-122C83B0F70F}" type="datetimeFigureOut">
              <a:rPr lang="it-IT" smtClean="0"/>
              <a:t>24/10/2023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A54CAC9-4E52-4602-BA04-4E74258AA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D8E2557-E9A7-4F19-9F70-A238532C7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40994-E30F-45FC-8708-866EB8AD0F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6125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879433B-2546-48C1-9E4F-46502B4ED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65A34AB-2C68-445E-8646-D8520CC88D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B240791-E879-44D4-A345-4584B138B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FAE91-379A-4234-9D5F-122C83B0F70F}" type="datetimeFigureOut">
              <a:rPr lang="it-IT" smtClean="0"/>
              <a:t>24/10/2023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D6352A8-8995-4AE2-AB85-BA1C7DBD9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50D571E-7D1F-48AE-8026-35117B365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40994-E30F-45FC-8708-866EB8AD0F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1187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FFA80C3-7A42-4CBA-94AD-B1555F56D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42A4B8C-BC86-4415-9B91-08687291F8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762B6AF-D423-4847-A6E9-74906F40EB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F9658BC-D8B4-4D63-937D-D71542B63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FAE91-379A-4234-9D5F-122C83B0F70F}" type="datetimeFigureOut">
              <a:rPr lang="it-IT" smtClean="0"/>
              <a:t>24/10/2023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58071D2-0886-4EE3-98B5-00500026F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16A757F-5FAC-4555-B4DC-E1DE25AA3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40994-E30F-45FC-8708-866EB8AD0F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5258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FCDD6A7-F514-4F74-8FB7-D9A97F929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3E24999-D1D3-44BF-A73C-C730184C27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D5B8748-4F89-4C70-ACD5-F77D13583F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2EB6DC0E-955B-4ECA-8142-2F6903AC4C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7ABB5D91-0C97-4509-8F95-761549E2AA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2377531F-1EB9-4D66-881E-BE1677375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FAE91-379A-4234-9D5F-122C83B0F70F}" type="datetimeFigureOut">
              <a:rPr lang="it-IT" smtClean="0"/>
              <a:t>24/10/2023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435FB12E-181D-492B-8FE5-E7E6FC8B9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9ED1C185-1770-4E0C-82E6-423630489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40994-E30F-45FC-8708-866EB8AD0F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3428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D4726C7-89FC-4BF3-8AEA-C24ED6611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4152D58B-9726-4A5A-A3BB-BF46D77F3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FAE91-379A-4234-9D5F-122C83B0F70F}" type="datetimeFigureOut">
              <a:rPr lang="it-IT" smtClean="0"/>
              <a:t>24/10/2023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96DEBCA6-BC71-4990-8937-44FED2CA9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6347CB9-994D-4297-9746-368DB4C0E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40994-E30F-45FC-8708-866EB8AD0F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3552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40E7BA6D-1EB7-43F4-9D20-1A3496FE9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FAE91-379A-4234-9D5F-122C83B0F70F}" type="datetimeFigureOut">
              <a:rPr lang="it-IT" smtClean="0"/>
              <a:t>24/10/2023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39643087-E893-4858-BC51-4C2842054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899865B-85F8-4ABE-9356-CEC7AD12D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40994-E30F-45FC-8708-866EB8AD0F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549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19A7B60-78D4-494D-BEA8-4E24008AC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F87FB92-D169-4F23-9450-2CB16B9487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9AC9C68-E1D6-4000-972A-65415567B3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4AE839F-7696-4CC3-B493-E68B89BEA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FAE91-379A-4234-9D5F-122C83B0F70F}" type="datetimeFigureOut">
              <a:rPr lang="it-IT" smtClean="0"/>
              <a:t>24/10/2023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24A7203-5704-42EE-85E2-73A964F1E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0C51E69-BCFA-49DD-A491-1B16F376D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40994-E30F-45FC-8708-866EB8AD0F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0166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838F7AF-3379-433C-BD98-516B73176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033F2822-4823-44D9-B0BA-6F4C39F8B9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1C58D13-A1D1-4571-985E-14B1D7D29B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F4BF51A-4B98-4020-A90D-AF31C5C9E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FAE91-379A-4234-9D5F-122C83B0F70F}" type="datetimeFigureOut">
              <a:rPr lang="it-IT" smtClean="0"/>
              <a:t>24/10/2023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9D66259-3580-459F-9C51-6DA777B2B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0C990EA-3635-4226-AC81-3888A5621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40994-E30F-45FC-8708-866EB8AD0F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7608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B527C6F4-807F-4A77-A8D4-E9EB6F536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2283E78-7B1A-4CCE-A91C-9DB7853EDB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6F3B97A-C699-4F16-928E-50C22293F3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DFAE91-379A-4234-9D5F-122C83B0F70F}" type="datetimeFigureOut">
              <a:rPr lang="it-IT" smtClean="0"/>
              <a:t>24/10/2023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3085D87-8DF6-44E9-BE4B-68B6A7D4CA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4C6CD7F-D8ED-440E-9A39-3054E363E5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40994-E30F-45FC-8708-866EB8AD0F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0801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id="{8BA06053-9C33-4616-8D49-D5C89C95A6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86378" y="157502"/>
            <a:ext cx="9144000" cy="517202"/>
          </a:xfrm>
        </p:spPr>
        <p:txBody>
          <a:bodyPr>
            <a:normAutofit fontScale="62500" lnSpcReduction="20000"/>
          </a:bodyPr>
          <a:lstStyle/>
          <a:p>
            <a:r>
              <a:rPr lang="it-IT" dirty="0"/>
              <a:t>Menù scuole Porcari</a:t>
            </a:r>
          </a:p>
          <a:p>
            <a:r>
              <a:rPr lang="it-IT" sz="1700" dirty="0"/>
              <a:t>Inverno </a:t>
            </a:r>
            <a:r>
              <a:rPr lang="it-IT" sz="1700" dirty="0" err="1"/>
              <a:t>a.s.</a:t>
            </a:r>
            <a:r>
              <a:rPr lang="it-IT" sz="1700" dirty="0"/>
              <a:t> 2023-2024</a:t>
            </a:r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277895F0-C8B5-4036-91ED-BC75652ED7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8576979"/>
              </p:ext>
            </p:extLst>
          </p:nvPr>
        </p:nvGraphicFramePr>
        <p:xfrm>
          <a:off x="1408502" y="674704"/>
          <a:ext cx="9321876" cy="54696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25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3949967279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1180363772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2633878879"/>
                    </a:ext>
                  </a:extLst>
                </a:gridCol>
              </a:tblGrid>
              <a:tr h="162231">
                <a:tc rowSpan="2">
                  <a:txBody>
                    <a:bodyPr/>
                    <a:lstStyle/>
                    <a:p>
                      <a:endParaRPr lang="it-IT" sz="900" dirty="0"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LUNEDÌ</a:t>
                      </a:r>
                      <a:endParaRPr lang="it-IT" sz="19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MARTEDÌ 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MERCOLEDÌ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GIOVEDÌ 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VENERDÌ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6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endParaRPr lang="it-IT" sz="100" dirty="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911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dirty="0"/>
                        <a:t>1 SETTIMANA</a:t>
                      </a:r>
                    </a:p>
                    <a:p>
                      <a:pPr algn="ctr"/>
                      <a:endParaRPr lang="it-IT" sz="11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Rosè</a:t>
                      </a: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 (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pom</a:t>
                      </a: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 e ricotta)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Riso all'olio e grana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Pasta ragù vegetale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Ravioli al pomodoro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Passato di verdura con pasta riso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Tacchino al forno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Arista al forno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Formaggio Caciotta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Pesce croccante al forno/ merluzzo salvia e limone/livornese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1" i="0" u="none" strike="noStrike">
                          <a:effectLst/>
                          <a:latin typeface="Arial" panose="020B0604020202020204" pitchFamily="34" charset="0"/>
                        </a:rPr>
                        <a:t>Frittata di zucchine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Fagiolini al vapore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Spinaci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Carote 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filangè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Purè di patate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Insalata verde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76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Yogurt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3783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dirty="0"/>
                        <a:t>2 SETTIMANA</a:t>
                      </a:r>
                      <a:endParaRPr lang="it-IT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al pesto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Passato di Legumi con Riso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ai broccoli bianca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1" i="0" u="none" strike="noStrike" dirty="0">
                          <a:effectLst/>
                          <a:latin typeface="Arial" panose="020B0604020202020204" pitchFamily="34" charset="0"/>
                        </a:rPr>
                        <a:t>Pasta all’olio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1" i="0" u="none" strike="noStrike">
                          <a:effectLst/>
                          <a:latin typeface="Arial" panose="020B0604020202020204" pitchFamily="34" charset="0"/>
                        </a:rPr>
                        <a:t>Lasagne al ragù di carne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Coscio pollo arrosto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Formaggio Stracchino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Pesce alla mugnaia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Hamburger di manzo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Fagiolini al vapore/al pomodoro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Carote e finocchi 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filangè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1" i="0" u="none" strike="noStrike" dirty="0">
                          <a:effectLst/>
                          <a:latin typeface="Arial" panose="020B0604020202020204" pitchFamily="34" charset="0"/>
                        </a:rPr>
                        <a:t>Piselli all’olio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Bietola saltata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1" i="0" u="none" strike="noStrike" dirty="0">
                          <a:effectLst/>
                          <a:latin typeface="Arial" panose="020B0604020202020204" pitchFamily="34" charset="0"/>
                        </a:rPr>
                        <a:t>Carote stufate cin cipolla e pomodoro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8400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3783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dirty="0"/>
                        <a:t>3 SETTIMANA</a:t>
                      </a:r>
                      <a:endParaRPr lang="it-IT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Pasta all'ortolana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Pasta pomodoro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Riso all'olio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Pizza margherita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Rosè</a:t>
                      </a: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 (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pom</a:t>
                      </a: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 e ricotta)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Formaggio fresco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Bastoncini di Pesce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Frittata al formaggio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Prosciutto cotto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Polpette di manzo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Finocchi saltati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piselli all'olio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Spinaci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Insalata mista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Tris verdure al forno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8675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3783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dirty="0"/>
                        <a:t>4 SETTIMANA</a:t>
                      </a:r>
                    </a:p>
                    <a:p>
                      <a:pPr algn="ctr"/>
                      <a:r>
                        <a:rPr lang="it-IT" sz="1100" dirty="0"/>
                        <a:t> </a:t>
                      </a:r>
                      <a:endParaRPr lang="it-IT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all'olio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al pesto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Pastina in brodo di carne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1" i="0" u="none" strike="noStrike" dirty="0">
                          <a:effectLst/>
                          <a:latin typeface="Arial" panose="020B0604020202020204" pitchFamily="34" charset="0"/>
                        </a:rPr>
                        <a:t>Pasta al pomodoro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Ravioli burro e salvia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Pollo arrosto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Prosciutto cotto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Hamburger di manzo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Ricotta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Polpette di pesce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Carote filangè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Bietole saltate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Fagiolini al vapore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Insalata verde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1" i="0" u="none" strike="noStrike" dirty="0">
                          <a:effectLst/>
                          <a:latin typeface="Arial" panose="020B0604020202020204" pitchFamily="34" charset="0"/>
                        </a:rPr>
                        <a:t>Purè di patate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36628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23783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dirty="0"/>
                        <a:t>5 SETTIMANA</a:t>
                      </a:r>
                      <a:endParaRPr lang="it-IT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Pastina in brodo vegetale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Risotto alla parmigiana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ai broccoli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Lasagne al ragù di carne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Riso al pomodoro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85968606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Petto di pollo al latte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Merluzzo al pomodoro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Frittata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Stracchino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89256031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Patate al vapore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Tris di verdure al forno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Spinaci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Patate e carote lesse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Carote e finocchi </a:t>
                      </a:r>
                      <a:r>
                        <a:rPr lang="it-IT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filangè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44174131"/>
                  </a:ext>
                </a:extLst>
              </a:tr>
              <a:tr h="447566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 Yogurt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89404091"/>
                  </a:ext>
                </a:extLst>
              </a:tr>
            </a:tbl>
          </a:graphicData>
        </a:graphic>
      </p:graphicFrame>
      <p:sp>
        <p:nvSpPr>
          <p:cNvPr id="5" name="CasellaDiTesto 4">
            <a:extLst>
              <a:ext uri="{FF2B5EF4-FFF2-40B4-BE49-F238E27FC236}">
                <a16:creationId xmlns:a16="http://schemas.microsoft.com/office/drawing/2014/main" id="{1B9EA906-E2E1-4115-A076-01B1DE5D8E40}"/>
              </a:ext>
            </a:extLst>
          </p:cNvPr>
          <p:cNvSpPr txBox="1"/>
          <p:nvPr/>
        </p:nvSpPr>
        <p:spPr>
          <a:xfrm>
            <a:off x="609547" y="5957568"/>
            <a:ext cx="1097290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9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  <a:p>
            <a:pPr marL="0" marR="0" lvl="0" indent="0" algn="just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  <a:p>
            <a:pPr marL="0" marR="0" lvl="0" indent="0" algn="just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SI INFORMANO I CONSUMATORI CON ALLERGIE O INTOLLERANZE ALIMENTARI, o chi per essi (genitori/tutori), che negli alimenti e nelle bevande preparati e somministrati possono essere contenuti uno o più dei seguenti allergeni come ingredienti o in tracce derivanti dal processo produttivo: CEREALI CONTENENTI GLUTINE, CROSTACEI, UOVA, PESCE, ARACHIDI, SOIA, LATTE (INCLUSO LATTOSIO), FRUTTA A GUSCIO, SEDANO, SENAPE, SEMI DI SESAMO, ANIDRIDE SOLFOROSA E SOLFITI in concentrazioni superiori a 10 mg/kg o 10 mg/litro, LUPINI, MOLLUSCHI e tutti i relativi prodotti derivati o a base di (ai sensi dell’Allegato II Reg. UE 1169/11, D. </a:t>
            </a:r>
            <a:r>
              <a:rPr kumimoji="0" lang="it-IT" sz="8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</a:rPr>
              <a:t>Lgs</a:t>
            </a:r>
            <a:r>
              <a:rPr kumimoji="0" lang="it-IT" sz="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. 109/92, 88/2009 e </a:t>
            </a:r>
            <a:r>
              <a:rPr kumimoji="0" lang="it-IT" sz="8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</a:rPr>
              <a:t>s.m.i.</a:t>
            </a:r>
            <a:r>
              <a:rPr kumimoji="0" lang="it-IT" sz="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). Le informazioni relative alla presenza di soggetti con allergie o intolleranze alimentari vengono raccolte mediante la presentazione di idonea certificazione medica e in fase di produzione vengono formulati pasti personalizzati, privi degli allergeni per cui risulta documentata una sensibilizzazione</a:t>
            </a:r>
            <a:r>
              <a:rPr kumimoji="0" lang="it-IT" sz="9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.</a:t>
            </a: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9882980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id="{8BA06053-9C33-4616-8D49-D5C89C95A6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86378" y="157502"/>
            <a:ext cx="9144000" cy="517202"/>
          </a:xfrm>
        </p:spPr>
        <p:txBody>
          <a:bodyPr>
            <a:normAutofit fontScale="62500" lnSpcReduction="20000"/>
          </a:bodyPr>
          <a:lstStyle/>
          <a:p>
            <a:r>
              <a:rPr lang="it-IT" dirty="0"/>
              <a:t>No Frutta secca</a:t>
            </a:r>
          </a:p>
          <a:p>
            <a:r>
              <a:rPr lang="it-IT" sz="1700" dirty="0"/>
              <a:t>Inverno </a:t>
            </a:r>
            <a:r>
              <a:rPr lang="it-IT" sz="1700" dirty="0" err="1"/>
              <a:t>a.s.</a:t>
            </a:r>
            <a:r>
              <a:rPr lang="it-IT" sz="1700" dirty="0"/>
              <a:t> 2023-2024</a:t>
            </a:r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277895F0-C8B5-4036-91ED-BC75652ED7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1033147"/>
              </p:ext>
            </p:extLst>
          </p:nvPr>
        </p:nvGraphicFramePr>
        <p:xfrm>
          <a:off x="1408502" y="674704"/>
          <a:ext cx="9321876" cy="54696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25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3949967279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1180363772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2633878879"/>
                    </a:ext>
                  </a:extLst>
                </a:gridCol>
              </a:tblGrid>
              <a:tr h="162231">
                <a:tc rowSpan="2">
                  <a:txBody>
                    <a:bodyPr/>
                    <a:lstStyle/>
                    <a:p>
                      <a:endParaRPr lang="it-IT" sz="900" dirty="0"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LUNEDÌ</a:t>
                      </a:r>
                      <a:endParaRPr lang="it-IT" sz="19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MARTEDÌ 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MERCOLEDÌ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GIOVEDÌ 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VENERDÌ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6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endParaRPr lang="it-IT" sz="100" dirty="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911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dirty="0"/>
                        <a:t>1 SETTIMANA</a:t>
                      </a:r>
                    </a:p>
                    <a:p>
                      <a:pPr algn="ctr"/>
                      <a:endParaRPr lang="it-IT" sz="11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Rosè</a:t>
                      </a: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 (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pom</a:t>
                      </a: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 e ricotta)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Riso all'olio e grana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Pasta ragù vegetale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Ravioli al pomodoro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Passato di verdura con pasta riso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Tacchino al forno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Arista al forno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Formaggio Caciotta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Pesce croccante al forno/ merluzzo salvia e limone/livornese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1" i="0" u="none" strike="noStrike">
                          <a:effectLst/>
                          <a:latin typeface="Arial" panose="020B0604020202020204" pitchFamily="34" charset="0"/>
                        </a:rPr>
                        <a:t>Frittata di zucchine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Fagiolini al vapore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Spinaci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Carote 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filangè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Purè di patate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Insalata verde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76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Yogurt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3783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dirty="0"/>
                        <a:t>2 SETTIMANA</a:t>
                      </a:r>
                      <a:endParaRPr lang="it-IT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ALL’OLIO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Passato di Legumi con Riso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ai broccoli bianca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1" i="0" u="none" strike="noStrike" dirty="0">
                          <a:effectLst/>
                          <a:latin typeface="Arial" panose="020B0604020202020204" pitchFamily="34" charset="0"/>
                        </a:rPr>
                        <a:t>Pasta all’olio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1" i="0" u="none" strike="noStrike">
                          <a:effectLst/>
                          <a:latin typeface="Arial" panose="020B0604020202020204" pitchFamily="34" charset="0"/>
                        </a:rPr>
                        <a:t>Lasagne al ragù di carne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Coscio pollo arrosto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Formaggio Stracchino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Pesce alla mugnaia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Hamburger di manzo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Fagiolini al vapore/al pomodoro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Carote e finocchi 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filangè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1" i="0" u="none" strike="noStrike" dirty="0">
                          <a:effectLst/>
                          <a:latin typeface="Arial" panose="020B0604020202020204" pitchFamily="34" charset="0"/>
                        </a:rPr>
                        <a:t>Piselli all’olio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Bietola saltata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1" i="0" u="none" strike="noStrike" dirty="0">
                          <a:effectLst/>
                          <a:latin typeface="Arial" panose="020B0604020202020204" pitchFamily="34" charset="0"/>
                        </a:rPr>
                        <a:t>Carote stufate cin cipolla e pomodoro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8400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3783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dirty="0"/>
                        <a:t>3 SETTIMANA</a:t>
                      </a:r>
                      <a:endParaRPr lang="it-IT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Pasta all'ortolana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Pasta pomodoro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Riso all'olio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Pizza margherita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Rosè</a:t>
                      </a: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 (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pom</a:t>
                      </a: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 e ricotta)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Formaggio fresco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Bastoncini di Pesce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Frittata al formaggio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Prosciutto cotto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Polpette di manzo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Finocchi saltati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piselli all'olio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Spinaci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Insalata mista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Tris verdure al forno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8675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3783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dirty="0"/>
                        <a:t>4 SETTIMANA</a:t>
                      </a:r>
                    </a:p>
                    <a:p>
                      <a:pPr algn="ctr"/>
                      <a:r>
                        <a:rPr lang="it-IT" sz="1100" dirty="0"/>
                        <a:t> </a:t>
                      </a:r>
                      <a:endParaRPr lang="it-IT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all'olio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ALL’OLIO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Pastina in brodo di carne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1" i="0" u="none" strike="noStrike" dirty="0">
                          <a:effectLst/>
                          <a:latin typeface="Arial" panose="020B0604020202020204" pitchFamily="34" charset="0"/>
                        </a:rPr>
                        <a:t>Pasta al pomodoro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Ravioli burro e salvia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Pollo arrosto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Prosciutto cotto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Hamburger di manzo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Ricotta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Polpette di pesce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Carote filangè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Bietole saltate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Fagiolini al vapore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Insalata verde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1" i="0" u="none" strike="noStrike" dirty="0">
                          <a:effectLst/>
                          <a:latin typeface="Arial" panose="020B0604020202020204" pitchFamily="34" charset="0"/>
                        </a:rPr>
                        <a:t>Purè di patate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36628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23783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dirty="0"/>
                        <a:t>5 SETTIMANA</a:t>
                      </a:r>
                      <a:endParaRPr lang="it-IT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Pastina in brodo vegetale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Risotto alla parmigiana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ai broccoli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Lasagne al ragù di carne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Riso al pomodoro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85968606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Petto di pollo al latte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Merluzzo al pomodoro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Frittata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Stracchino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89256031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Patate al vapore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Tris di verdure al forno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Spinaci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Patate e carote lesse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Carote e finocchi </a:t>
                      </a:r>
                      <a:r>
                        <a:rPr lang="it-IT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filangè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44174131"/>
                  </a:ext>
                </a:extLst>
              </a:tr>
              <a:tr h="447566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 Yogurt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89404091"/>
                  </a:ext>
                </a:extLst>
              </a:tr>
            </a:tbl>
          </a:graphicData>
        </a:graphic>
      </p:graphicFrame>
      <p:sp>
        <p:nvSpPr>
          <p:cNvPr id="5" name="CasellaDiTesto 4">
            <a:extLst>
              <a:ext uri="{FF2B5EF4-FFF2-40B4-BE49-F238E27FC236}">
                <a16:creationId xmlns:a16="http://schemas.microsoft.com/office/drawing/2014/main" id="{1B9EA906-E2E1-4115-A076-01B1DE5D8E40}"/>
              </a:ext>
            </a:extLst>
          </p:cNvPr>
          <p:cNvSpPr txBox="1"/>
          <p:nvPr/>
        </p:nvSpPr>
        <p:spPr>
          <a:xfrm>
            <a:off x="609547" y="5957568"/>
            <a:ext cx="1097290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9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  <a:p>
            <a:pPr marL="0" marR="0" lvl="0" indent="0" algn="just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  <a:p>
            <a:pPr marL="0" marR="0" lvl="0" indent="0" algn="just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SI INFORMANO I CONSUMATORI CON ALLERGIE O INTOLLERANZE ALIMENTARI, o chi per essi (genitori/tutori), che negli alimenti e nelle bevande preparati e somministrati possono essere contenuti uno o più dei seguenti allergeni come ingredienti o in tracce derivanti dal processo produttivo: CEREALI CONTENENTI GLUTINE, CROSTACEI, UOVA, PESCE, ARACHIDI, SOIA, LATTE (INCLUSO LATTOSIO), FRUTTA A GUSCIO, SEDANO, SENAPE, SEMI DI SESAMO, ANIDRIDE SOLFOROSA E SOLFITI in concentrazioni superiori a 10 mg/kg o 10 mg/litro, LUPINI, MOLLUSCHI e tutti i relativi prodotti derivati o a base di (ai sensi dell’Allegato II Reg. UE 1169/11, D. </a:t>
            </a:r>
            <a:r>
              <a:rPr kumimoji="0" lang="it-IT" sz="8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</a:rPr>
              <a:t>Lgs</a:t>
            </a:r>
            <a:r>
              <a:rPr kumimoji="0" lang="it-IT" sz="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. 109/92, 88/2009 e </a:t>
            </a:r>
            <a:r>
              <a:rPr kumimoji="0" lang="it-IT" sz="8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</a:rPr>
              <a:t>s.m.i.</a:t>
            </a:r>
            <a:r>
              <a:rPr kumimoji="0" lang="it-IT" sz="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). Le informazioni relative alla presenza di soggetti con allergie o intolleranze alimentari vengono raccolte mediante la presentazione di idonea certificazione medica e in fase di produzione vengono formulati pasti personalizzati, privi degli allergeni per cui risulta documentata una sensibilizzazione</a:t>
            </a:r>
            <a:r>
              <a:rPr kumimoji="0" lang="it-IT" sz="9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.</a:t>
            </a: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595122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id="{8BA06053-9C33-4616-8D49-D5C89C95A6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86378" y="157502"/>
            <a:ext cx="9144000" cy="517202"/>
          </a:xfrm>
        </p:spPr>
        <p:txBody>
          <a:bodyPr>
            <a:normAutofit fontScale="62500" lnSpcReduction="20000"/>
          </a:bodyPr>
          <a:lstStyle/>
          <a:p>
            <a:r>
              <a:rPr lang="it-IT" dirty="0"/>
              <a:t>No frutta secca, pomodoro, uova</a:t>
            </a:r>
          </a:p>
          <a:p>
            <a:r>
              <a:rPr lang="it-IT" sz="1700" dirty="0"/>
              <a:t>Inverno </a:t>
            </a:r>
            <a:r>
              <a:rPr lang="it-IT" sz="1700" dirty="0" err="1"/>
              <a:t>a.s.</a:t>
            </a:r>
            <a:r>
              <a:rPr lang="it-IT" sz="1700" dirty="0"/>
              <a:t> 2023-2024</a:t>
            </a:r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277895F0-C8B5-4036-91ED-BC75652ED7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6511683"/>
              </p:ext>
            </p:extLst>
          </p:nvPr>
        </p:nvGraphicFramePr>
        <p:xfrm>
          <a:off x="1408502" y="674704"/>
          <a:ext cx="9321876" cy="54230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25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3949967279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1180363772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2633878879"/>
                    </a:ext>
                  </a:extLst>
                </a:gridCol>
              </a:tblGrid>
              <a:tr h="162231">
                <a:tc rowSpan="2">
                  <a:txBody>
                    <a:bodyPr/>
                    <a:lstStyle/>
                    <a:p>
                      <a:endParaRPr lang="it-IT" sz="900" dirty="0"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LUNEDÌ</a:t>
                      </a:r>
                      <a:endParaRPr lang="it-IT" sz="19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MARTEDÌ 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MERCOLEDÌ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GIOVEDÌ 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VENERDÌ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6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endParaRPr lang="it-IT" sz="100" dirty="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911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dirty="0"/>
                        <a:t>1 SETTIMANA</a:t>
                      </a:r>
                    </a:p>
                    <a:p>
                      <a:pPr algn="ctr"/>
                      <a:endParaRPr lang="it-IT" sz="11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Pasta ALLA RICOTTA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Riso all'olio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Pasta ALLE VERDURE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PASTA  ALL’OLIO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PASTA OLIO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Tacchino al forno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Arista al forno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Formaggio Caciotta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Pesce croccante al forno/ merluzzo salvia e limone/</a:t>
                      </a:r>
                      <a:r>
                        <a:rPr lang="it-IT" sz="800" b="0" i="0" u="none" strike="sngStrike" dirty="0">
                          <a:effectLst/>
                          <a:latin typeface="Arial" panose="020B0604020202020204" pitchFamily="34" charset="0"/>
                        </a:rPr>
                        <a:t>livornese </a:t>
                      </a:r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PESCE OLIO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 dirty="0">
                          <a:effectLst/>
                          <a:latin typeface="Arial" panose="020B0604020202020204" pitchFamily="34" charset="0"/>
                        </a:rPr>
                        <a:t>FETTINA CARNE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effectLst/>
                          <a:latin typeface="Arial" panose="020B0604020202020204" pitchFamily="34" charset="0"/>
                        </a:rPr>
                        <a:t>Fagiolini al vapore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Spinaci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Carote </a:t>
                      </a:r>
                      <a:r>
                        <a:rPr lang="it-IT" sz="800" b="0" i="0" u="none" strike="noStrike" dirty="0" err="1">
                          <a:effectLst/>
                          <a:latin typeface="Arial" panose="020B0604020202020204" pitchFamily="34" charset="0"/>
                        </a:rPr>
                        <a:t>filangè</a:t>
                      </a:r>
                      <a:endParaRPr lang="it-IT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effectLst/>
                          <a:latin typeface="Arial" panose="020B0604020202020204" pitchFamily="34" charset="0"/>
                        </a:rPr>
                        <a:t>Purè di patate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effectLst/>
                          <a:latin typeface="Arial" panose="020B0604020202020204" pitchFamily="34" charset="0"/>
                        </a:rPr>
                        <a:t>Insalata verde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76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Yogurt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3783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dirty="0"/>
                        <a:t>2 SETTIMANA</a:t>
                      </a:r>
                      <a:endParaRPr lang="it-IT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PASTA ALL’OLIO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Passato di Legumi con Riso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Pasta ai broccoli bianca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 dirty="0">
                          <a:effectLst/>
                          <a:latin typeface="Arial" panose="020B0604020202020204" pitchFamily="34" charset="0"/>
                        </a:rPr>
                        <a:t>Pasta all’olio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 dirty="0">
                          <a:effectLst/>
                          <a:latin typeface="Arial" panose="020B0604020202020204" pitchFamily="34" charset="0"/>
                        </a:rPr>
                        <a:t>PASTA al ragù di carne BIANCO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Coscio pollo arrosto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effectLst/>
                          <a:latin typeface="Arial" panose="020B0604020202020204" pitchFamily="34" charset="0"/>
                        </a:rPr>
                        <a:t>Formaggio Stracchino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Pesce alla mugnaia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Hamburger di manzo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Fagiolini al vapore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Carote e finocchi </a:t>
                      </a:r>
                      <a:r>
                        <a:rPr lang="it-IT" sz="800" b="0" i="0" u="none" strike="noStrike" dirty="0" err="1">
                          <a:effectLst/>
                          <a:latin typeface="Arial" panose="020B0604020202020204" pitchFamily="34" charset="0"/>
                        </a:rPr>
                        <a:t>filangè</a:t>
                      </a:r>
                      <a:endParaRPr lang="it-IT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 dirty="0">
                          <a:effectLst/>
                          <a:latin typeface="Arial" panose="020B0604020202020204" pitchFamily="34" charset="0"/>
                        </a:rPr>
                        <a:t>Piselli all’olio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Bietola saltata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 dirty="0">
                          <a:effectLst/>
                          <a:latin typeface="Arial" panose="020B0604020202020204" pitchFamily="34" charset="0"/>
                        </a:rPr>
                        <a:t>Carote ALL’OLIO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8400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3783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dirty="0"/>
                        <a:t>3 SETTIMANA</a:t>
                      </a:r>
                      <a:endParaRPr lang="it-IT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Pasta ALLE VERDURE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Pasta ALL’OLIO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Riso all'olio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Pizza BIANCA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Pasta ALLA RICOTTA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effectLst/>
                          <a:latin typeface="Arial" panose="020B0604020202020204" pitchFamily="34" charset="0"/>
                        </a:rPr>
                        <a:t>Formaggio fresco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effectLst/>
                          <a:latin typeface="Arial" panose="020B0604020202020204" pitchFamily="34" charset="0"/>
                        </a:rPr>
                        <a:t>Bastoncini di Pesce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FETTINA DI CARNE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Prosciutto cotto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Polpette di manzo NO UOVA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Finocchi saltati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piselli all'olio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Spinaci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Insalata mista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Tris verdure al forno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8675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3783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dirty="0"/>
                        <a:t>4 SETTIMANA</a:t>
                      </a:r>
                    </a:p>
                    <a:p>
                      <a:pPr algn="ctr"/>
                      <a:r>
                        <a:rPr lang="it-IT" sz="1100" dirty="0"/>
                        <a:t> </a:t>
                      </a:r>
                      <a:endParaRPr lang="it-IT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Pasta all'olio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Pasta ALL’OLIO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Pastina in brodo di carne NO POMODORO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 dirty="0">
                          <a:effectLst/>
                          <a:latin typeface="Arial" panose="020B0604020202020204" pitchFamily="34" charset="0"/>
                        </a:rPr>
                        <a:t>Pasta ALL’OLIO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PASTA ALL’OLIO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Pollo arrosto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Prosciutto cotto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effectLst/>
                          <a:latin typeface="Arial" panose="020B0604020202020204" pitchFamily="34" charset="0"/>
                        </a:rPr>
                        <a:t>Hamburger di manzo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Ricotta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Polpette di pesce NO UOVA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effectLst/>
                          <a:latin typeface="Arial" panose="020B0604020202020204" pitchFamily="34" charset="0"/>
                        </a:rPr>
                        <a:t>Carote filangè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Bietole saltate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Fagiolini al vapore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Insalata verde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 dirty="0">
                          <a:effectLst/>
                          <a:latin typeface="Arial" panose="020B0604020202020204" pitchFamily="34" charset="0"/>
                        </a:rPr>
                        <a:t>Purè di patate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36628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23783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dirty="0"/>
                        <a:t>5 SETTIMANA</a:t>
                      </a:r>
                      <a:endParaRPr lang="it-IT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Pastina in brodo vegetale NO POMODORO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Risotto alla parmigiana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Pasta ai broccoli NO POMODORO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 dirty="0">
                          <a:effectLst/>
                          <a:latin typeface="Arial" panose="020B0604020202020204" pitchFamily="34" charset="0"/>
                        </a:rPr>
                        <a:t>PASTA al ragù di carne BIANCO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Riso ALL’OLIO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85968606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Petto di pollo al latte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Merluzzo ALL’OLIO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FETTINA DI CARNE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Stracchino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89256031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Patate al vapore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Tris di verdure al forno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Spinaci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Patate e carote lesse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Carote e finocchi </a:t>
                      </a:r>
                      <a:r>
                        <a:rPr lang="it-IT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filangè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44174131"/>
                  </a:ext>
                </a:extLst>
              </a:tr>
              <a:tr h="447566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 Yogurt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89404091"/>
                  </a:ext>
                </a:extLst>
              </a:tr>
            </a:tbl>
          </a:graphicData>
        </a:graphic>
      </p:graphicFrame>
      <p:sp>
        <p:nvSpPr>
          <p:cNvPr id="5" name="CasellaDiTesto 4">
            <a:extLst>
              <a:ext uri="{FF2B5EF4-FFF2-40B4-BE49-F238E27FC236}">
                <a16:creationId xmlns:a16="http://schemas.microsoft.com/office/drawing/2014/main" id="{1B9EA906-E2E1-4115-A076-01B1DE5D8E40}"/>
              </a:ext>
            </a:extLst>
          </p:cNvPr>
          <p:cNvSpPr txBox="1"/>
          <p:nvPr/>
        </p:nvSpPr>
        <p:spPr>
          <a:xfrm>
            <a:off x="609547" y="5957568"/>
            <a:ext cx="1097290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9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  <a:p>
            <a:pPr marL="0" marR="0" lvl="0" indent="0" algn="just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  <a:p>
            <a:pPr marL="0" marR="0" lvl="0" indent="0" algn="just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SI INFORMANO I CONSUMATORI CON ALLERGIE O INTOLLERANZE ALIMENTARI, o chi per essi (genitori/tutori), che negli alimenti e nelle bevande preparati e somministrati possono essere contenuti uno o più dei seguenti allergeni come ingredienti o in tracce derivanti dal processo produttivo: CEREALI CONTENENTI GLUTINE, CROSTACEI, UOVA, PESCE, ARACHIDI, SOIA, LATTE (INCLUSO LATTOSIO), FRUTTA A GUSCIO, SEDANO, SENAPE, SEMI DI SESAMO, ANIDRIDE SOLFOROSA E SOLFITI in concentrazioni superiori a 10 mg/kg o 10 mg/litro, LUPINI, MOLLUSCHI e tutti i relativi prodotti derivati o a base di (ai sensi dell’Allegato II Reg. UE 1169/11, D. </a:t>
            </a:r>
            <a:r>
              <a:rPr kumimoji="0" lang="it-IT" sz="8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</a:rPr>
              <a:t>Lgs</a:t>
            </a:r>
            <a:r>
              <a:rPr kumimoji="0" lang="it-IT" sz="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. 109/92, 88/2009 e </a:t>
            </a:r>
            <a:r>
              <a:rPr kumimoji="0" lang="it-IT" sz="8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</a:rPr>
              <a:t>s.m.i.</a:t>
            </a:r>
            <a:r>
              <a:rPr kumimoji="0" lang="it-IT" sz="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). Le informazioni relative alla presenza di soggetti con allergie o intolleranze alimentari vengono raccolte mediante la presentazione di idonea certificazione medica e in fase di produzione vengono formulati pasti personalizzati, privi degli allergeni per cui risulta documentata una sensibilizzazione</a:t>
            </a:r>
            <a:r>
              <a:rPr kumimoji="0" lang="it-IT" sz="9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.</a:t>
            </a: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9683043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id="{8BA06053-9C33-4616-8D49-D5C89C95A6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86378" y="157502"/>
            <a:ext cx="9144000" cy="517202"/>
          </a:xfrm>
        </p:spPr>
        <p:txBody>
          <a:bodyPr>
            <a:normAutofit fontScale="62500" lnSpcReduction="20000"/>
          </a:bodyPr>
          <a:lstStyle/>
          <a:p>
            <a:r>
              <a:rPr lang="it-IT" dirty="0"/>
              <a:t>FAVISMO</a:t>
            </a:r>
          </a:p>
          <a:p>
            <a:r>
              <a:rPr lang="it-IT" sz="1700" dirty="0"/>
              <a:t>Inverno </a:t>
            </a:r>
            <a:r>
              <a:rPr lang="it-IT" sz="1700" dirty="0" err="1"/>
              <a:t>a.s.</a:t>
            </a:r>
            <a:r>
              <a:rPr lang="it-IT" sz="1700" dirty="0"/>
              <a:t> 2023-2024</a:t>
            </a:r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277895F0-C8B5-4036-91ED-BC75652ED7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3737960"/>
              </p:ext>
            </p:extLst>
          </p:nvPr>
        </p:nvGraphicFramePr>
        <p:xfrm>
          <a:off x="1408502" y="674704"/>
          <a:ext cx="9321876" cy="52715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25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3949967279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1180363772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2633878879"/>
                    </a:ext>
                  </a:extLst>
                </a:gridCol>
              </a:tblGrid>
              <a:tr h="162231">
                <a:tc rowSpan="2">
                  <a:txBody>
                    <a:bodyPr/>
                    <a:lstStyle/>
                    <a:p>
                      <a:endParaRPr lang="it-IT" sz="900" dirty="0"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LUNEDÌ</a:t>
                      </a:r>
                      <a:endParaRPr lang="it-IT" sz="19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MARTEDÌ 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MERCOLEDÌ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GIOVEDÌ 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VENERDÌ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6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endParaRPr lang="it-IT" sz="100" dirty="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911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dirty="0"/>
                        <a:t>1 SETTIMANA</a:t>
                      </a:r>
                    </a:p>
                    <a:p>
                      <a:pPr algn="ctr"/>
                      <a:endParaRPr lang="it-IT" sz="11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Pasta </a:t>
                      </a:r>
                      <a:r>
                        <a:rPr lang="it-IT" sz="800" b="0" i="0" u="none" strike="noStrike" dirty="0" err="1">
                          <a:effectLst/>
                          <a:latin typeface="Arial" panose="020B0604020202020204" pitchFamily="34" charset="0"/>
                        </a:rPr>
                        <a:t>Rosè</a:t>
                      </a:r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 (</a:t>
                      </a:r>
                      <a:r>
                        <a:rPr lang="it-IT" sz="800" b="0" i="0" u="none" strike="noStrike" dirty="0" err="1">
                          <a:effectLst/>
                          <a:latin typeface="Arial" panose="020B0604020202020204" pitchFamily="34" charset="0"/>
                        </a:rPr>
                        <a:t>pom</a:t>
                      </a:r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 e ricotta)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Riso all'olio e grana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effectLst/>
                          <a:latin typeface="Arial" panose="020B0604020202020204" pitchFamily="34" charset="0"/>
                        </a:rPr>
                        <a:t>Pasta ragù vegetale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effectLst/>
                          <a:latin typeface="Arial" panose="020B0604020202020204" pitchFamily="34" charset="0"/>
                        </a:rPr>
                        <a:t>Ravioli al pomodoro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PASTA/RISO ALL’OLIO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Tacchino al forno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Arista al forno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Formaggio Caciotta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Pesce croccante al forno/ merluzzo salvia e limone/livornese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>
                          <a:effectLst/>
                          <a:latin typeface="Arial" panose="020B0604020202020204" pitchFamily="34" charset="0"/>
                        </a:rPr>
                        <a:t>Frittata di zucchine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PATATE/CAROTE OLIO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Spinaci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Carote </a:t>
                      </a:r>
                      <a:r>
                        <a:rPr lang="it-IT" sz="800" b="0" i="0" u="none" strike="noStrike" dirty="0" err="1">
                          <a:effectLst/>
                          <a:latin typeface="Arial" panose="020B0604020202020204" pitchFamily="34" charset="0"/>
                        </a:rPr>
                        <a:t>filangè</a:t>
                      </a:r>
                      <a:endParaRPr lang="it-IT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effectLst/>
                          <a:latin typeface="Arial" panose="020B0604020202020204" pitchFamily="34" charset="0"/>
                        </a:rPr>
                        <a:t>Purè di patate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effectLst/>
                          <a:latin typeface="Arial" panose="020B0604020202020204" pitchFamily="34" charset="0"/>
                        </a:rPr>
                        <a:t>Insalata verde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76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Yogurt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3783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dirty="0"/>
                        <a:t>2 SETTIMANA</a:t>
                      </a:r>
                      <a:endParaRPr lang="it-IT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Pasta al pesto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RISO OLIO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Pasta ai broccoli bianca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 dirty="0">
                          <a:effectLst/>
                          <a:latin typeface="Arial" panose="020B0604020202020204" pitchFamily="34" charset="0"/>
                        </a:rPr>
                        <a:t>Pasta all’olio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>
                          <a:effectLst/>
                          <a:latin typeface="Arial" panose="020B0604020202020204" pitchFamily="34" charset="0"/>
                        </a:rPr>
                        <a:t>Lasagne al ragù di carne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Coscio pollo arrosto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effectLst/>
                          <a:latin typeface="Arial" panose="020B0604020202020204" pitchFamily="34" charset="0"/>
                        </a:rPr>
                        <a:t>Formaggio Stracchino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Pesce alla mugnaia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Hamburger di manzo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PATATE/CAROTE OLIO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Carote e finocchi </a:t>
                      </a:r>
                      <a:r>
                        <a:rPr lang="it-IT" sz="800" b="0" i="0" u="none" strike="noStrike" dirty="0" err="1">
                          <a:effectLst/>
                          <a:latin typeface="Arial" panose="020B0604020202020204" pitchFamily="34" charset="0"/>
                        </a:rPr>
                        <a:t>filangè</a:t>
                      </a:r>
                      <a:endParaRPr lang="it-IT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PATATE/CAROTE OLIO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Bietola saltata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 dirty="0">
                          <a:effectLst/>
                          <a:latin typeface="Arial" panose="020B0604020202020204" pitchFamily="34" charset="0"/>
                        </a:rPr>
                        <a:t>Carote stufate con cipolla e pomodoro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8400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3783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dirty="0"/>
                        <a:t>3 SETTIMANA</a:t>
                      </a:r>
                      <a:endParaRPr lang="it-IT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Pasta AL POMODORO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Pasta pomodoro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Riso all'olio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Pizza margherita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Pasta </a:t>
                      </a:r>
                      <a:r>
                        <a:rPr lang="it-IT" sz="800" b="0" i="0" u="none" strike="noStrike" dirty="0" err="1">
                          <a:effectLst/>
                          <a:latin typeface="Arial" panose="020B0604020202020204" pitchFamily="34" charset="0"/>
                        </a:rPr>
                        <a:t>Rosè</a:t>
                      </a:r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 (</a:t>
                      </a:r>
                      <a:r>
                        <a:rPr lang="it-IT" sz="800" b="0" i="0" u="none" strike="noStrike" dirty="0" err="1">
                          <a:effectLst/>
                          <a:latin typeface="Arial" panose="020B0604020202020204" pitchFamily="34" charset="0"/>
                        </a:rPr>
                        <a:t>pom</a:t>
                      </a:r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 e ricotta)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effectLst/>
                          <a:latin typeface="Arial" panose="020B0604020202020204" pitchFamily="34" charset="0"/>
                        </a:rPr>
                        <a:t>Formaggio fresco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effectLst/>
                          <a:latin typeface="Arial" panose="020B0604020202020204" pitchFamily="34" charset="0"/>
                        </a:rPr>
                        <a:t>Bastoncini di Pesce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Frittata al formaggio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Prosciutto cotto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Polpette di manzo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Finocchi saltati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PATATE/CAROTE OLIO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Spinaci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Insalata mista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Tris verdure al forno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8675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3783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dirty="0"/>
                        <a:t>4 SETTIMANA</a:t>
                      </a:r>
                    </a:p>
                    <a:p>
                      <a:pPr algn="ctr"/>
                      <a:r>
                        <a:rPr lang="it-IT" sz="1100" dirty="0"/>
                        <a:t> </a:t>
                      </a:r>
                      <a:endParaRPr lang="it-IT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Pasta all'olio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Pasta al pesto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Pastina in brodo di carne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 dirty="0">
                          <a:effectLst/>
                          <a:latin typeface="Arial" panose="020B0604020202020204" pitchFamily="34" charset="0"/>
                        </a:rPr>
                        <a:t>Pasta al pomodoro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Ravioli burro e salvia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Pollo arrosto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Prosciutto cotto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effectLst/>
                          <a:latin typeface="Arial" panose="020B0604020202020204" pitchFamily="34" charset="0"/>
                        </a:rPr>
                        <a:t>Hamburger di manzo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Ricotta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Polpette di pesce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effectLst/>
                          <a:latin typeface="Arial" panose="020B0604020202020204" pitchFamily="34" charset="0"/>
                        </a:rPr>
                        <a:t>Carote filangè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Bietole saltate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PATATE/CAROTE OLIO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Insalata verde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 dirty="0">
                          <a:effectLst/>
                          <a:latin typeface="Arial" panose="020B0604020202020204" pitchFamily="34" charset="0"/>
                        </a:rPr>
                        <a:t>Purè di patate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36628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23783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dirty="0"/>
                        <a:t>5 SETTIMANA</a:t>
                      </a:r>
                      <a:endParaRPr lang="it-IT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Pastina in brodo vegetale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Risotto alla parmigiana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Pasta ai broccoli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Lasagne al ragù di carne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Riso al pomodoro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85968606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Petto di pollo al latte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Merluzzo al pomodoro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Frittata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Stracchino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89256031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Patate al vapore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Tris di verdure al forno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Spinaci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Patate e carote lesse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Carote e finocchi </a:t>
                      </a:r>
                      <a:r>
                        <a:rPr lang="it-IT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filangè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44174131"/>
                  </a:ext>
                </a:extLst>
              </a:tr>
              <a:tr h="447566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 Yogurt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89404091"/>
                  </a:ext>
                </a:extLst>
              </a:tr>
            </a:tbl>
          </a:graphicData>
        </a:graphic>
      </p:graphicFrame>
      <p:sp>
        <p:nvSpPr>
          <p:cNvPr id="5" name="CasellaDiTesto 4">
            <a:extLst>
              <a:ext uri="{FF2B5EF4-FFF2-40B4-BE49-F238E27FC236}">
                <a16:creationId xmlns:a16="http://schemas.microsoft.com/office/drawing/2014/main" id="{1B9EA906-E2E1-4115-A076-01B1DE5D8E40}"/>
              </a:ext>
            </a:extLst>
          </p:cNvPr>
          <p:cNvSpPr txBox="1"/>
          <p:nvPr/>
        </p:nvSpPr>
        <p:spPr>
          <a:xfrm>
            <a:off x="609547" y="5957568"/>
            <a:ext cx="1097290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9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  <a:p>
            <a:pPr marL="0" marR="0" lvl="0" indent="0" algn="just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  <a:p>
            <a:pPr marL="0" marR="0" lvl="0" indent="0" algn="just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SI INFORMANO I CONSUMATORI CON ALLERGIE O INTOLLERANZE ALIMENTARI, o chi per essi (genitori/tutori), che negli alimenti e nelle bevande preparati e somministrati possono essere contenuti uno o più dei seguenti allergeni come ingredienti o in tracce derivanti dal processo produttivo: CEREALI CONTENENTI GLUTINE, CROSTACEI, UOVA, PESCE, ARACHIDI, SOIA, LATTE (INCLUSO LATTOSIO), FRUTTA A GUSCIO, SEDANO, SENAPE, SEMI DI SESAMO, ANIDRIDE SOLFOROSA E SOLFITI in concentrazioni superiori a 10 mg/kg o 10 mg/litro, LUPINI, MOLLUSCHI e tutti i relativi prodotti derivati o a base di (ai sensi dell’Allegato II Reg. UE 1169/11, D. </a:t>
            </a:r>
            <a:r>
              <a:rPr kumimoji="0" lang="it-IT" sz="8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</a:rPr>
              <a:t>Lgs</a:t>
            </a:r>
            <a:r>
              <a:rPr kumimoji="0" lang="it-IT" sz="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. 109/92, 88/2009 e </a:t>
            </a:r>
            <a:r>
              <a:rPr kumimoji="0" lang="it-IT" sz="8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</a:rPr>
              <a:t>s.m.i.</a:t>
            </a:r>
            <a:r>
              <a:rPr kumimoji="0" lang="it-IT" sz="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). Le informazioni relative alla presenza di soggetti con allergie o intolleranze alimentari vengono raccolte mediante la presentazione di idonea certificazione medica e in fase di produzione vengono formulati pasti personalizzati, privi degli allergeni per cui risulta documentata una sensibilizzazione</a:t>
            </a:r>
            <a:r>
              <a:rPr kumimoji="0" lang="it-IT" sz="9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.</a:t>
            </a: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1984784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id="{8BA06053-9C33-4616-8D49-D5C89C95A6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86378" y="157502"/>
            <a:ext cx="9144000" cy="517202"/>
          </a:xfrm>
        </p:spPr>
        <p:txBody>
          <a:bodyPr>
            <a:normAutofit fontScale="62500" lnSpcReduction="20000"/>
          </a:bodyPr>
          <a:lstStyle/>
          <a:p>
            <a:r>
              <a:rPr lang="it-IT" dirty="0"/>
              <a:t>NO pomodoro</a:t>
            </a:r>
          </a:p>
          <a:p>
            <a:r>
              <a:rPr lang="it-IT" sz="1700" dirty="0"/>
              <a:t>Inverno </a:t>
            </a:r>
            <a:r>
              <a:rPr lang="it-IT" sz="1700" dirty="0" err="1"/>
              <a:t>a.s.</a:t>
            </a:r>
            <a:r>
              <a:rPr lang="it-IT" sz="1700" dirty="0"/>
              <a:t> 2023-2024</a:t>
            </a:r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277895F0-C8B5-4036-91ED-BC75652ED7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6266878"/>
              </p:ext>
            </p:extLst>
          </p:nvPr>
        </p:nvGraphicFramePr>
        <p:xfrm>
          <a:off x="1408502" y="674704"/>
          <a:ext cx="9321876" cy="53602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25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3949967279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1180363772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2633878879"/>
                    </a:ext>
                  </a:extLst>
                </a:gridCol>
              </a:tblGrid>
              <a:tr h="162231">
                <a:tc rowSpan="2">
                  <a:txBody>
                    <a:bodyPr/>
                    <a:lstStyle/>
                    <a:p>
                      <a:endParaRPr lang="it-IT" sz="900" dirty="0"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LUNEDÌ</a:t>
                      </a:r>
                      <a:endParaRPr lang="it-IT" sz="19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MARTEDÌ 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MERCOLEDÌ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GIOVEDÌ 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VENERDÌ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6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endParaRPr lang="it-IT" sz="100" dirty="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911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dirty="0"/>
                        <a:t>1 SETTIMANA</a:t>
                      </a:r>
                    </a:p>
                    <a:p>
                      <a:pPr algn="ctr"/>
                      <a:endParaRPr lang="it-IT" sz="11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Pasta ALLA RICOTTA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Riso all'olio e grana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Pasta ALLE VERDURE NO POMODORO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Ravioli ALL’OLIO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Passato di verdura con pasta riso NO POMODORO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Tacchino al forno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Arista al forno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Formaggio caciotta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Pesce croccante al forno/merluzzo salvia e limone/</a:t>
                      </a:r>
                      <a:r>
                        <a:rPr lang="it-IT" sz="800" b="0" i="0" u="none" strike="sngStrike" dirty="0">
                          <a:effectLst/>
                          <a:latin typeface="Arial" panose="020B0604020202020204" pitchFamily="34" charset="0"/>
                        </a:rPr>
                        <a:t>livornese</a:t>
                      </a:r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  ALL’OLIO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>
                          <a:effectLst/>
                          <a:latin typeface="Arial" panose="020B0604020202020204" pitchFamily="34" charset="0"/>
                        </a:rPr>
                        <a:t>Frittata di zucchine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effectLst/>
                          <a:latin typeface="Arial" panose="020B0604020202020204" pitchFamily="34" charset="0"/>
                        </a:rPr>
                        <a:t>Fagiolini al vapore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effectLst/>
                          <a:latin typeface="Arial" panose="020B0604020202020204" pitchFamily="34" charset="0"/>
                        </a:rPr>
                        <a:t>Spinaci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Carote </a:t>
                      </a:r>
                      <a:r>
                        <a:rPr lang="it-IT" sz="800" b="0" i="0" u="none" strike="noStrike" dirty="0" err="1">
                          <a:effectLst/>
                          <a:latin typeface="Arial" panose="020B0604020202020204" pitchFamily="34" charset="0"/>
                        </a:rPr>
                        <a:t>filangè</a:t>
                      </a:r>
                      <a:endParaRPr lang="it-IT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Purè di patate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effectLst/>
                          <a:latin typeface="Arial" panose="020B0604020202020204" pitchFamily="34" charset="0"/>
                        </a:rPr>
                        <a:t>Insalata verde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76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Yogurt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3783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dirty="0"/>
                        <a:t>2 SETTIMANA</a:t>
                      </a:r>
                      <a:endParaRPr lang="it-IT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Pasta al pesto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Passato di Legumi con Riso NO POMODORO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effectLst/>
                          <a:latin typeface="Arial" panose="020B0604020202020204" pitchFamily="34" charset="0"/>
                        </a:rPr>
                        <a:t>Pasta ai broccoli bianca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 dirty="0">
                          <a:effectLst/>
                          <a:latin typeface="Arial" panose="020B0604020202020204" pitchFamily="34" charset="0"/>
                        </a:rPr>
                        <a:t>Pasta all’olio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 dirty="0">
                          <a:effectLst/>
                          <a:latin typeface="Arial" panose="020B0604020202020204" pitchFamily="34" charset="0"/>
                        </a:rPr>
                        <a:t>Lasagne al ragù di carne BIANCO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Coscio pollo arrosto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Formaggio Stracchino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Pesce alla mugnaia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Hamburger di manzo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Fagiolini al vapore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Carote e finocchi </a:t>
                      </a:r>
                      <a:r>
                        <a:rPr lang="it-IT" sz="800" b="0" i="0" u="none" strike="noStrike" dirty="0" err="1">
                          <a:effectLst/>
                          <a:latin typeface="Arial" panose="020B0604020202020204" pitchFamily="34" charset="0"/>
                        </a:rPr>
                        <a:t>filangè</a:t>
                      </a:r>
                      <a:endParaRPr lang="it-IT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 dirty="0">
                          <a:effectLst/>
                          <a:latin typeface="Arial" panose="020B0604020202020204" pitchFamily="34" charset="0"/>
                        </a:rPr>
                        <a:t>Piselli all’olio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Bietola saltata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 dirty="0">
                          <a:effectLst/>
                          <a:latin typeface="Arial" panose="020B0604020202020204" pitchFamily="34" charset="0"/>
                        </a:rPr>
                        <a:t>Carote all’olio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8400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3783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dirty="0"/>
                        <a:t>3 SETTIMANA</a:t>
                      </a:r>
                      <a:endParaRPr lang="it-IT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Pasta ALLE VERDURE NO POMODORO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Pasta ALL’OLIO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Riso all'olio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Pizza BIANCA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Pasta ALLA RICOTTA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effectLst/>
                          <a:latin typeface="Arial" panose="020B0604020202020204" pitchFamily="34" charset="0"/>
                        </a:rPr>
                        <a:t>Formaggio fresco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Bastoncini di Pesce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Frittata al formaggio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Prosciutto cotto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Polpette di manzo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Finocchi saltati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piselli all'olio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Spinaci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Insalata mista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Tris verdure al forno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8675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3783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dirty="0"/>
                        <a:t>4 SETTIMANA</a:t>
                      </a:r>
                    </a:p>
                    <a:p>
                      <a:pPr algn="ctr"/>
                      <a:r>
                        <a:rPr lang="it-IT" sz="1100" dirty="0"/>
                        <a:t> </a:t>
                      </a:r>
                      <a:endParaRPr lang="it-IT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Pasta all'olio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Pasta al pesto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Pastina in brodo di carne NO POMODORO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 dirty="0">
                          <a:effectLst/>
                          <a:latin typeface="Arial" panose="020B0604020202020204" pitchFamily="34" charset="0"/>
                        </a:rPr>
                        <a:t>Pasta ALL’OLIO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Ravioli burro e salvia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effectLst/>
                          <a:latin typeface="Arial" panose="020B0604020202020204" pitchFamily="34" charset="0"/>
                        </a:rPr>
                        <a:t>Pollo arrosto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Prosciutto cotto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effectLst/>
                          <a:latin typeface="Arial" panose="020B0604020202020204" pitchFamily="34" charset="0"/>
                        </a:rPr>
                        <a:t>Hamburger di manzo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Ricotta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Polpette di pesce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effectLst/>
                          <a:latin typeface="Arial" panose="020B0604020202020204" pitchFamily="34" charset="0"/>
                        </a:rPr>
                        <a:t>Carote filangè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Bietole saltate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Fagiolini al vapore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Insalata verde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 dirty="0">
                          <a:effectLst/>
                          <a:latin typeface="Arial" panose="020B0604020202020204" pitchFamily="34" charset="0"/>
                        </a:rPr>
                        <a:t>Purè di patate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36628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23783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dirty="0"/>
                        <a:t>5 SETTIMANA</a:t>
                      </a:r>
                      <a:endParaRPr lang="it-IT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Pastina in brodo vegetale NO POMODORO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Risotto alla parmigiana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Pasta AI BROCCOLI NO POMODORO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 dirty="0">
                          <a:effectLst/>
                          <a:latin typeface="Arial" panose="020B0604020202020204" pitchFamily="34" charset="0"/>
                        </a:rPr>
                        <a:t>Lasagne al ragù di carne BIANCO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Riso ALL’OLIO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85968606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Petto di pollo al latte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Merluzzo ALL’OLIO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Frittata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Stracchino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89256031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Patate al vapore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Tris di verdure al forno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Spinaci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Patate e carote lesse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Carote e finocchi </a:t>
                      </a:r>
                      <a:r>
                        <a:rPr lang="it-IT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filangè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44174131"/>
                  </a:ext>
                </a:extLst>
              </a:tr>
              <a:tr h="447566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Yogurt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89404091"/>
                  </a:ext>
                </a:extLst>
              </a:tr>
            </a:tbl>
          </a:graphicData>
        </a:graphic>
      </p:graphicFrame>
      <p:sp>
        <p:nvSpPr>
          <p:cNvPr id="5" name="CasellaDiTesto 4">
            <a:extLst>
              <a:ext uri="{FF2B5EF4-FFF2-40B4-BE49-F238E27FC236}">
                <a16:creationId xmlns:a16="http://schemas.microsoft.com/office/drawing/2014/main" id="{1B9EA906-E2E1-4115-A076-01B1DE5D8E40}"/>
              </a:ext>
            </a:extLst>
          </p:cNvPr>
          <p:cNvSpPr txBox="1"/>
          <p:nvPr/>
        </p:nvSpPr>
        <p:spPr>
          <a:xfrm>
            <a:off x="609547" y="5957568"/>
            <a:ext cx="1097290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9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  <a:p>
            <a:pPr marL="0" marR="0" lvl="0" indent="0" algn="just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  <a:p>
            <a:pPr marL="0" marR="0" lvl="0" indent="0" algn="just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SI INFORMANO I CONSUMATORI CON ALLERGIE O INTOLLERANZE ALIMENTARI, o chi per essi (genitori/tutori), che negli alimenti e nelle bevande preparati e somministrati possono essere contenuti uno o più dei seguenti allergeni come ingredienti o in tracce derivanti dal processo produttivo: CEREALI CONTENENTI GLUTINE, CROSTACEI, UOVA, PESCE, ARACHIDI, SOIA, LATTE (INCLUSO LATTOSIO), FRUTTA A GUSCIO, SEDANO, SENAPE, SEMI DI SESAMO, ANIDRIDE SOLFOROSA E SOLFITI in concentrazioni superiori a 10 mg/kg o 10 mg/litro, LUPINI, MOLLUSCHI e tutti i relativi prodotti derivati o a base di (ai sensi dell’Allegato II Reg. UE 1169/11, D. </a:t>
            </a:r>
            <a:r>
              <a:rPr kumimoji="0" lang="it-IT" sz="8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</a:rPr>
              <a:t>Lgs</a:t>
            </a:r>
            <a:r>
              <a:rPr kumimoji="0" lang="it-IT" sz="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. 109/92, 88/2009 e </a:t>
            </a:r>
            <a:r>
              <a:rPr kumimoji="0" lang="it-IT" sz="8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</a:rPr>
              <a:t>s.m.i.</a:t>
            </a:r>
            <a:r>
              <a:rPr kumimoji="0" lang="it-IT" sz="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). Le informazioni relative alla presenza di soggetti con allergie o intolleranze alimentari vengono raccolte mediante la presentazione di idonea certificazione medica e in fase di produzione vengono formulati pasti personalizzati, privi degli allergeni per cui risulta documentata una sensibilizzazione</a:t>
            </a:r>
            <a:r>
              <a:rPr kumimoji="0" lang="it-IT" sz="9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.</a:t>
            </a: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5177489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id="{8BA06053-9C33-4616-8D49-D5C89C95A6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86378" y="157502"/>
            <a:ext cx="9144000" cy="517202"/>
          </a:xfrm>
        </p:spPr>
        <p:txBody>
          <a:bodyPr>
            <a:normAutofit fontScale="62500" lnSpcReduction="20000"/>
          </a:bodyPr>
          <a:lstStyle/>
          <a:p>
            <a:r>
              <a:rPr lang="it-IT" dirty="0"/>
              <a:t>No pesce</a:t>
            </a:r>
          </a:p>
          <a:p>
            <a:r>
              <a:rPr lang="it-IT" sz="1700" dirty="0"/>
              <a:t>Inverno </a:t>
            </a:r>
            <a:r>
              <a:rPr lang="it-IT" sz="1700" dirty="0" err="1"/>
              <a:t>a.s.</a:t>
            </a:r>
            <a:r>
              <a:rPr lang="it-IT" sz="1700" dirty="0"/>
              <a:t> </a:t>
            </a:r>
            <a:r>
              <a:rPr lang="it-IT" sz="1700"/>
              <a:t>2023-2024</a:t>
            </a:r>
            <a:endParaRPr lang="it-IT" sz="1700" dirty="0"/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277895F0-C8B5-4036-91ED-BC75652ED7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8190553"/>
              </p:ext>
            </p:extLst>
          </p:nvPr>
        </p:nvGraphicFramePr>
        <p:xfrm>
          <a:off x="1408502" y="674704"/>
          <a:ext cx="9321876" cy="52724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25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3949967279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1180363772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2633878879"/>
                    </a:ext>
                  </a:extLst>
                </a:gridCol>
              </a:tblGrid>
              <a:tr h="162231">
                <a:tc rowSpan="2">
                  <a:txBody>
                    <a:bodyPr/>
                    <a:lstStyle/>
                    <a:p>
                      <a:endParaRPr lang="it-IT" sz="900" dirty="0"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LUNEDÌ</a:t>
                      </a:r>
                      <a:endParaRPr lang="it-IT" sz="19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MARTEDÌ 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MERCOLEDÌ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GIOVEDÌ 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VENERDÌ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6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endParaRPr lang="it-IT" sz="100" dirty="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911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dirty="0"/>
                        <a:t>1 SETTIMANA</a:t>
                      </a:r>
                    </a:p>
                    <a:p>
                      <a:pPr algn="ctr"/>
                      <a:endParaRPr lang="it-IT" sz="11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Rosè</a:t>
                      </a: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 (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pom</a:t>
                      </a: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 e ricotta)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Riso all'olio e grana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Pasta ragù vegetale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Ravioli al pomodoro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Passato di verdura con pasta riso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Tacchino al forno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Arista al forno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Formaggio Caciotta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CARNE AI FERRI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1" i="0" u="none" strike="noStrike">
                          <a:effectLst/>
                          <a:latin typeface="Arial" panose="020B0604020202020204" pitchFamily="34" charset="0"/>
                        </a:rPr>
                        <a:t>Frittata di zucchine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Fagiolini al vapore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Spinaci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Carote 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filangè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Purè di patate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Insalata verde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76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Yogurt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3783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dirty="0"/>
                        <a:t>2 SETTIMANA</a:t>
                      </a:r>
                      <a:endParaRPr lang="it-IT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al pesto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Passato di Legumi con Riso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ai broccoli bianca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1" i="0" u="none" strike="noStrike" dirty="0">
                          <a:effectLst/>
                          <a:latin typeface="Arial" panose="020B0604020202020204" pitchFamily="34" charset="0"/>
                        </a:rPr>
                        <a:t>Pasta all’olio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1" i="0" u="none" strike="noStrike">
                          <a:effectLst/>
                          <a:latin typeface="Arial" panose="020B0604020202020204" pitchFamily="34" charset="0"/>
                        </a:rPr>
                        <a:t>Lasagne al ragù di carne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Coscio pollo arrosto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Formaggio Stracchino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CARNE AI FERRI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Hamburger di manzo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Fagiolini al vapore/al pomodoro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Carote e finocchi 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filangè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1" i="0" u="none" strike="noStrike" dirty="0">
                          <a:effectLst/>
                          <a:latin typeface="Arial" panose="020B0604020202020204" pitchFamily="34" charset="0"/>
                        </a:rPr>
                        <a:t>Piselli all’olio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Bietola saltata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1" i="0" u="none" strike="noStrike" dirty="0">
                          <a:effectLst/>
                          <a:latin typeface="Arial" panose="020B0604020202020204" pitchFamily="34" charset="0"/>
                        </a:rPr>
                        <a:t>Carote stufate cin cipolla e pomodoro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8400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3783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dirty="0"/>
                        <a:t>3 SETTIMANA</a:t>
                      </a:r>
                      <a:endParaRPr lang="it-IT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Pasta all'ortolana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Pasta pomodoro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Riso all'olio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Pizza margherita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Rosè</a:t>
                      </a: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 (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pom</a:t>
                      </a: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 e ricotta)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Formaggio fresco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CARNE AI FERRI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Frittata al formaggio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Prosciutto cotto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Polpette di manzo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Finocchi saltati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piselli all'olio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Spinaci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Insalata mista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Tris verdure al forno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8675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3783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dirty="0"/>
                        <a:t>4 SETTIMANA</a:t>
                      </a:r>
                    </a:p>
                    <a:p>
                      <a:pPr algn="ctr"/>
                      <a:r>
                        <a:rPr lang="it-IT" sz="1100" dirty="0"/>
                        <a:t> </a:t>
                      </a:r>
                      <a:endParaRPr lang="it-IT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all'olio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al pesto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Pastina in brodo di carne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1" i="0" u="none" strike="noStrike" dirty="0">
                          <a:effectLst/>
                          <a:latin typeface="Arial" panose="020B0604020202020204" pitchFamily="34" charset="0"/>
                        </a:rPr>
                        <a:t>Pasta al pomodoro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Ravioli burro e salvia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Pollo arrosto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Prosciutto cotto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Hamburger di manzo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Ricotta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CARNE AI FERRI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Carote filangè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Bietole saltate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Fagiolini al vapore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Insalata verde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1" i="0" u="none" strike="noStrike" dirty="0">
                          <a:effectLst/>
                          <a:latin typeface="Arial" panose="020B0604020202020204" pitchFamily="34" charset="0"/>
                        </a:rPr>
                        <a:t>Purè di patate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36628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23783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dirty="0"/>
                        <a:t>5 SETTIMANA</a:t>
                      </a:r>
                      <a:endParaRPr lang="it-IT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Pastina in brodo vegetale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Risotto alla parmigiana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ai broccoli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Lasagne al ragù di carne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Riso al pomodoro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85968606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Petto di pollo al latte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CARNE AI FERRI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Frittata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Stracchino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89256031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Patate al vapore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Tris di verdure al forno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Spinaci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Patate e carote lesse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Carote e finocchi </a:t>
                      </a:r>
                      <a:r>
                        <a:rPr lang="it-IT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filangè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44174131"/>
                  </a:ext>
                </a:extLst>
              </a:tr>
              <a:tr h="447566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 Yogurt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89404091"/>
                  </a:ext>
                </a:extLst>
              </a:tr>
            </a:tbl>
          </a:graphicData>
        </a:graphic>
      </p:graphicFrame>
      <p:sp>
        <p:nvSpPr>
          <p:cNvPr id="5" name="CasellaDiTesto 4">
            <a:extLst>
              <a:ext uri="{FF2B5EF4-FFF2-40B4-BE49-F238E27FC236}">
                <a16:creationId xmlns:a16="http://schemas.microsoft.com/office/drawing/2014/main" id="{1B9EA906-E2E1-4115-A076-01B1DE5D8E40}"/>
              </a:ext>
            </a:extLst>
          </p:cNvPr>
          <p:cNvSpPr txBox="1"/>
          <p:nvPr/>
        </p:nvSpPr>
        <p:spPr>
          <a:xfrm>
            <a:off x="609547" y="5957568"/>
            <a:ext cx="1097290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9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  <a:p>
            <a:pPr marL="0" marR="0" lvl="0" indent="0" algn="just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  <a:p>
            <a:pPr marL="0" marR="0" lvl="0" indent="0" algn="just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SI INFORMANO I CONSUMATORI CON ALLERGIE O INTOLLERANZE ALIMENTARI, o chi per essi (genitori/tutori), che negli alimenti e nelle bevande preparati e somministrati possono essere contenuti uno o più dei seguenti allergeni come ingredienti o in tracce derivanti dal processo produttivo: CEREALI CONTENENTI GLUTINE, CROSTACEI, UOVA, PESCE, ARACHIDI, SOIA, LATTE (INCLUSO LATTOSIO), FRUTTA A GUSCIO, SEDANO, SENAPE, SEMI DI SESAMO, ANIDRIDE SOLFOROSA E SOLFITI in concentrazioni superiori a 10 mg/kg o 10 mg/litro, LUPINI, MOLLUSCHI e tutti i relativi prodotti derivati o a base di (ai sensi dell’Allegato II Reg. UE 1169/11, D. </a:t>
            </a:r>
            <a:r>
              <a:rPr kumimoji="0" lang="it-IT" sz="8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</a:rPr>
              <a:t>Lgs</a:t>
            </a:r>
            <a:r>
              <a:rPr kumimoji="0" lang="it-IT" sz="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. 109/92, 88/2009 e </a:t>
            </a:r>
            <a:r>
              <a:rPr kumimoji="0" lang="it-IT" sz="8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</a:rPr>
              <a:t>s.m.i.</a:t>
            </a:r>
            <a:r>
              <a:rPr kumimoji="0" lang="it-IT" sz="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). Le informazioni relative alla presenza di soggetti con allergie o intolleranze alimentari vengono raccolte mediante la presentazione di idonea certificazione medica e in fase di produzione vengono formulati pasti personalizzati, privi degli allergeni per cui risulta documentata una sensibilizzazione</a:t>
            </a:r>
            <a:r>
              <a:rPr kumimoji="0" lang="it-IT" sz="9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.</a:t>
            </a: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089641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id="{8BA06053-9C33-4616-8D49-D5C89C95A6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86378" y="157502"/>
            <a:ext cx="9144000" cy="517202"/>
          </a:xfrm>
        </p:spPr>
        <p:txBody>
          <a:bodyPr>
            <a:normAutofit fontScale="62500" lnSpcReduction="20000"/>
          </a:bodyPr>
          <a:lstStyle/>
          <a:p>
            <a:r>
              <a:rPr lang="it-IT" dirty="0"/>
              <a:t>Diete no carne/maiale</a:t>
            </a:r>
          </a:p>
          <a:p>
            <a:r>
              <a:rPr lang="it-IT" sz="1700" dirty="0"/>
              <a:t>Inverno </a:t>
            </a:r>
            <a:r>
              <a:rPr lang="it-IT" sz="1700" dirty="0" err="1"/>
              <a:t>a.s.</a:t>
            </a:r>
            <a:r>
              <a:rPr lang="it-IT" sz="1700" dirty="0"/>
              <a:t> 2023-2024</a:t>
            </a:r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277895F0-C8B5-4036-91ED-BC75652ED7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4002152"/>
              </p:ext>
            </p:extLst>
          </p:nvPr>
        </p:nvGraphicFramePr>
        <p:xfrm>
          <a:off x="1408502" y="674704"/>
          <a:ext cx="9321876" cy="54696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25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3949967279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1180363772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2633878879"/>
                    </a:ext>
                  </a:extLst>
                </a:gridCol>
              </a:tblGrid>
              <a:tr h="162231">
                <a:tc rowSpan="2">
                  <a:txBody>
                    <a:bodyPr/>
                    <a:lstStyle/>
                    <a:p>
                      <a:endParaRPr lang="it-IT" sz="900" dirty="0"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LUNEDÌ</a:t>
                      </a:r>
                      <a:endParaRPr lang="it-IT" sz="19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MARTEDÌ 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MERCOLEDÌ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GIOVEDÌ 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VENERDÌ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6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endParaRPr lang="it-IT" sz="100" dirty="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911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dirty="0"/>
                        <a:t>1 SETTIMANA</a:t>
                      </a:r>
                    </a:p>
                    <a:p>
                      <a:pPr algn="ctr"/>
                      <a:endParaRPr lang="it-IT" sz="11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Rosè</a:t>
                      </a: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 (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pom</a:t>
                      </a: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 e ricotta)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Riso all'olio e grana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Pasta ragù vegetale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Ravioli al pomodoro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Passato di verdura con pasta riso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FORMAGGIO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LEGUMI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Formaggio Caciotta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Pesce croccante al forno/merluzzo salvia e limone/livornese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1" i="0" u="none" strike="noStrike">
                          <a:effectLst/>
                          <a:latin typeface="Arial" panose="020B0604020202020204" pitchFamily="34" charset="0"/>
                        </a:rPr>
                        <a:t>Frittata di zucchine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Fagiolini al vapore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Spinaci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Carote 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filangè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Purè di patate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Insalata verde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76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Yogurt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3783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dirty="0"/>
                        <a:t>2 SETTIMANA</a:t>
                      </a:r>
                      <a:endParaRPr lang="it-IT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al pesto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Passato di Legumi con Riso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ai broccoli bianca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1" i="0" u="none" strike="noStrike" dirty="0">
                          <a:effectLst/>
                          <a:latin typeface="Arial" panose="020B0604020202020204" pitchFamily="34" charset="0"/>
                        </a:rPr>
                        <a:t>Pasta all’olio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1" i="0" u="none" strike="noStrike" dirty="0">
                          <a:effectLst/>
                          <a:latin typeface="Arial" panose="020B0604020202020204" pitchFamily="34" charset="0"/>
                        </a:rPr>
                        <a:t>Lasagne al POMODORO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FRITTATA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Formaggio Stracchino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Pesce alla mugnaia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LEGUMI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Fagiolini al vapore/al pomodoro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Carote e finocchi 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filangè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1" i="0" u="none" strike="noStrike" dirty="0">
                          <a:effectLst/>
                          <a:latin typeface="Arial" panose="020B0604020202020204" pitchFamily="34" charset="0"/>
                        </a:rPr>
                        <a:t>Piselli all’olio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Bietola saltata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1" i="0" u="none" strike="noStrike" dirty="0">
                          <a:effectLst/>
                          <a:latin typeface="Arial" panose="020B0604020202020204" pitchFamily="34" charset="0"/>
                        </a:rPr>
                        <a:t>Carote stufate con cipolla e pomodoro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8400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3783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dirty="0"/>
                        <a:t>3 SETTIMANA</a:t>
                      </a:r>
                      <a:endParaRPr lang="it-IT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Pasta all'ortolana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Pasta pomodoro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Riso all'olio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Pizza margherita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Rosè</a:t>
                      </a: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 (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pom</a:t>
                      </a: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 e ricotta)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Formaggio fresco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Bastoncini di Pesce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Frittata al formaggio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FORMAGGIO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LEGUMI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Finocchi saltati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piselli all'olio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Spinaci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Insalata mista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Tris verdure al forno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8675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3783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dirty="0"/>
                        <a:t>4 SETTIMANA</a:t>
                      </a:r>
                    </a:p>
                    <a:p>
                      <a:pPr algn="ctr"/>
                      <a:r>
                        <a:rPr lang="it-IT" sz="1100" dirty="0"/>
                        <a:t> </a:t>
                      </a:r>
                      <a:endParaRPr lang="it-IT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all'olio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al pesto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Pastina in brodo VEGETALE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1" i="0" u="none" strike="noStrike" dirty="0">
                          <a:effectLst/>
                          <a:latin typeface="Arial" panose="020B0604020202020204" pitchFamily="34" charset="0"/>
                        </a:rPr>
                        <a:t>Pasta al pomodoro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Ravioli burro e salvia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FRITTATA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FORMAGGIO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LEGUMI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Ricotta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Polpette di pesce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Carote filangè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Bietole saltate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Fagiolini al vapore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Insalata verde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1" i="0" u="none" strike="noStrike" dirty="0">
                          <a:effectLst/>
                          <a:latin typeface="Arial" panose="020B0604020202020204" pitchFamily="34" charset="0"/>
                        </a:rPr>
                        <a:t>Purè di patate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36628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23783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dirty="0"/>
                        <a:t>5 SETTIMANA</a:t>
                      </a:r>
                      <a:endParaRPr lang="it-IT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Pastina in brodo vegetale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Risotto alla parmigiana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ai broccoli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1" i="0" u="none" strike="noStrike" dirty="0">
                          <a:effectLst/>
                          <a:latin typeface="Arial" panose="020B0604020202020204" pitchFamily="34" charset="0"/>
                        </a:rPr>
                        <a:t>Lasagne al POMODORO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Riso al pomodoro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85968606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LEGUMI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Merluzzo al pomodoro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Frittata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Stracchino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89256031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Patate al vapore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Tris di verdure al forno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Spinaci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Patate e carote lesse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Carote e finocchi </a:t>
                      </a:r>
                      <a:r>
                        <a:rPr lang="it-IT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filangè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44174131"/>
                  </a:ext>
                </a:extLst>
              </a:tr>
              <a:tr h="447566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Yogurt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89404091"/>
                  </a:ext>
                </a:extLst>
              </a:tr>
            </a:tbl>
          </a:graphicData>
        </a:graphic>
      </p:graphicFrame>
      <p:sp>
        <p:nvSpPr>
          <p:cNvPr id="5" name="CasellaDiTesto 4">
            <a:extLst>
              <a:ext uri="{FF2B5EF4-FFF2-40B4-BE49-F238E27FC236}">
                <a16:creationId xmlns:a16="http://schemas.microsoft.com/office/drawing/2014/main" id="{1B9EA906-E2E1-4115-A076-01B1DE5D8E40}"/>
              </a:ext>
            </a:extLst>
          </p:cNvPr>
          <p:cNvSpPr txBox="1"/>
          <p:nvPr/>
        </p:nvSpPr>
        <p:spPr>
          <a:xfrm>
            <a:off x="609547" y="5957568"/>
            <a:ext cx="1097290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9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  <a:p>
            <a:pPr marL="0" marR="0" lvl="0" indent="0" algn="just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  <a:p>
            <a:pPr marL="0" marR="0" lvl="0" indent="0" algn="just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SI INFORMANO I CONSUMATORI CON ALLERGIE O INTOLLERANZE ALIMENTARI, o chi per essi (genitori/tutori), che negli alimenti e nelle bevande preparati e somministrati possono essere contenuti uno o più dei seguenti allergeni come ingredienti o in tracce derivanti dal processo produttivo: CEREALI CONTENENTI GLUTINE, CROSTACEI, UOVA, PESCE, ARACHIDI, SOIA, LATTE (INCLUSO LATTOSIO), FRUTTA A GUSCIO, SEDANO, SENAPE, SEMI DI SESAMO, ANIDRIDE SOLFOROSA E SOLFITI in concentrazioni superiori a 10 mg/kg o 10 mg/litro, LUPINI, MOLLUSCHI e tutti i relativi prodotti derivati o a base di (ai sensi dell’Allegato II Reg. UE 1169/11, D. </a:t>
            </a:r>
            <a:r>
              <a:rPr kumimoji="0" lang="it-IT" sz="8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</a:rPr>
              <a:t>Lgs</a:t>
            </a:r>
            <a:r>
              <a:rPr kumimoji="0" lang="it-IT" sz="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. 109/92, 88/2009 e </a:t>
            </a:r>
            <a:r>
              <a:rPr kumimoji="0" lang="it-IT" sz="8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</a:rPr>
              <a:t>s.m.i.</a:t>
            </a:r>
            <a:r>
              <a:rPr kumimoji="0" lang="it-IT" sz="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). Le informazioni relative alla presenza di soggetti con allergie o intolleranze alimentari vengono raccolte mediante la presentazione di idonea certificazione medica e in fase di produzione vengono formulati pasti personalizzati, privi degli allergeni per cui risulta documentata una sensibilizzazione</a:t>
            </a:r>
            <a:r>
              <a:rPr kumimoji="0" lang="it-IT" sz="9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.</a:t>
            </a: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933966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id="{8BA06053-9C33-4616-8D49-D5C89C95A6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86378" y="157502"/>
            <a:ext cx="9144000" cy="517202"/>
          </a:xfrm>
        </p:spPr>
        <p:txBody>
          <a:bodyPr>
            <a:normAutofit fontScale="62500" lnSpcReduction="20000"/>
          </a:bodyPr>
          <a:lstStyle/>
          <a:p>
            <a:r>
              <a:rPr lang="it-IT" dirty="0"/>
              <a:t>Dieta No Glutine</a:t>
            </a:r>
          </a:p>
          <a:p>
            <a:r>
              <a:rPr lang="it-IT" sz="1700" dirty="0"/>
              <a:t>Inverno </a:t>
            </a:r>
            <a:r>
              <a:rPr lang="it-IT" sz="1700" dirty="0" err="1"/>
              <a:t>a.s.</a:t>
            </a:r>
            <a:r>
              <a:rPr lang="it-IT" sz="1700" dirty="0"/>
              <a:t> 2023-2024</a:t>
            </a:r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277895F0-C8B5-4036-91ED-BC75652ED7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7709236"/>
              </p:ext>
            </p:extLst>
          </p:nvPr>
        </p:nvGraphicFramePr>
        <p:xfrm>
          <a:off x="1408502" y="674704"/>
          <a:ext cx="9321876" cy="54696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25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3949967279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1180363772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2633878879"/>
                    </a:ext>
                  </a:extLst>
                </a:gridCol>
              </a:tblGrid>
              <a:tr h="162231">
                <a:tc rowSpan="2">
                  <a:txBody>
                    <a:bodyPr/>
                    <a:lstStyle/>
                    <a:p>
                      <a:endParaRPr lang="it-IT" sz="900" dirty="0"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LUNEDÌ</a:t>
                      </a:r>
                      <a:endParaRPr lang="it-IT" sz="19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MARTEDÌ 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MERCOLEDÌ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GIOVEDÌ 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VENERDÌ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6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endParaRPr lang="it-IT" sz="100" dirty="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911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dirty="0"/>
                        <a:t>1 SETTIMANA</a:t>
                      </a:r>
                    </a:p>
                    <a:p>
                      <a:pPr algn="ctr"/>
                      <a:endParaRPr lang="it-IT" sz="11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Rosè</a:t>
                      </a: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 (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pom</a:t>
                      </a: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 e ricotta)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Riso all'olio e grana 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 al ragù vegetale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Ravioli 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 al pomodoro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Passato di verdura con pasta o  riso 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Tacchino al forno 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Arista al forno 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Formaggio Caciotta 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Pesce croccante al forno/merluzzo salvia e limone/livornese 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1" i="0" u="none" strike="noStrike" dirty="0">
                          <a:effectLst/>
                          <a:latin typeface="Arial" panose="020B0604020202020204" pitchFamily="34" charset="0"/>
                        </a:rPr>
                        <a:t>Frittata di zucchine </a:t>
                      </a:r>
                      <a:r>
                        <a:rPr lang="it-IT" sz="900" b="1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endParaRPr lang="it-IT" sz="9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Fagiolini al vapore 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Spinaci 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Carote 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filangè</a:t>
                      </a: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Purè di patate 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Insalata verde 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76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 +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 +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 +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 +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 + Yogurt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3783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dirty="0"/>
                        <a:t>2 SETTIMANA</a:t>
                      </a:r>
                      <a:endParaRPr lang="it-IT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 al pesto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Passato di Legumi con Riso 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 ai broccoli bianca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1" i="0" u="none" strike="noStrike" dirty="0">
                          <a:effectLst/>
                          <a:latin typeface="Arial" panose="020B0604020202020204" pitchFamily="34" charset="0"/>
                        </a:rPr>
                        <a:t>Pasta </a:t>
                      </a:r>
                      <a:r>
                        <a:rPr lang="it-IT" sz="900" b="1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r>
                        <a:rPr lang="it-IT" sz="900" b="1" i="0" u="none" strike="noStrike" dirty="0">
                          <a:effectLst/>
                          <a:latin typeface="Arial" panose="020B0604020202020204" pitchFamily="34" charset="0"/>
                        </a:rPr>
                        <a:t> all’olio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1" i="0" u="none" strike="noStrike" dirty="0">
                          <a:effectLst/>
                          <a:latin typeface="Arial" panose="020B0604020202020204" pitchFamily="34" charset="0"/>
                        </a:rPr>
                        <a:t>Lasagne </a:t>
                      </a:r>
                      <a:r>
                        <a:rPr lang="it-IT" sz="900" b="1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r>
                        <a:rPr lang="it-IT" sz="900" b="1" i="0" u="none" strike="noStrike" dirty="0">
                          <a:effectLst/>
                          <a:latin typeface="Arial" panose="020B0604020202020204" pitchFamily="34" charset="0"/>
                        </a:rPr>
                        <a:t> al ragù di carne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Coscio pollo arrosto 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Formaggio Stracchino 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Pesce alla mugnaia 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Hamburger di manzo 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Fagiolini al vapore/al pomodoro 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Carote e finocchi 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filangè</a:t>
                      </a: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1" i="0" u="none" strike="noStrike" dirty="0">
                          <a:effectLst/>
                          <a:latin typeface="Arial" panose="020B0604020202020204" pitchFamily="34" charset="0"/>
                        </a:rPr>
                        <a:t>Piselli all’olio </a:t>
                      </a:r>
                      <a:r>
                        <a:rPr lang="it-IT" sz="900" b="1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endParaRPr lang="it-IT" sz="9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Bietola saltata 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1" i="0" u="none" strike="noStrike" dirty="0">
                          <a:effectLst/>
                          <a:latin typeface="Arial" panose="020B0604020202020204" pitchFamily="34" charset="0"/>
                        </a:rPr>
                        <a:t>Carote stufate con cipolla e pomodoro </a:t>
                      </a:r>
                      <a:r>
                        <a:rPr lang="it-IT" sz="900" b="1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endParaRPr lang="it-IT" sz="9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8400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 +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 +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 +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 +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 + Frutta di stagione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3783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dirty="0"/>
                        <a:t>3 SETTIMANA</a:t>
                      </a:r>
                      <a:endParaRPr lang="it-IT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Pasta all'ortolana </a:t>
                      </a:r>
                      <a:r>
                        <a:rPr lang="it-IT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endParaRPr lang="it-IT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Pasta pomodoro </a:t>
                      </a:r>
                      <a:r>
                        <a:rPr lang="it-IT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Riso all'olio 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Pizza margherita 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Rosè</a:t>
                      </a: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 (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pom</a:t>
                      </a: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 e ricotta)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Formaggio fresco 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Bastoncini di Pesce 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Frittata al formaggio 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Prosciutto cotto 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Polpette di manzo </a:t>
                      </a:r>
                      <a:r>
                        <a:rPr lang="it-IT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Finocchi saltati 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piselli all'olio 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Spinaci 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Insalata mista 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Tris verdure al forno </a:t>
                      </a:r>
                      <a:r>
                        <a:rPr lang="it-IT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8675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 +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 +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 +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 +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 + Frutta di stagione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3783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dirty="0"/>
                        <a:t>4 SETTIMANA</a:t>
                      </a:r>
                    </a:p>
                    <a:p>
                      <a:pPr algn="ctr"/>
                      <a:r>
                        <a:rPr lang="it-IT" sz="1100" dirty="0"/>
                        <a:t> </a:t>
                      </a:r>
                      <a:endParaRPr lang="it-IT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 all'olio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al pesto 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Pastina 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 in brodo di carne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1" i="0" u="none" strike="noStrike" dirty="0">
                          <a:effectLst/>
                          <a:latin typeface="Arial" panose="020B0604020202020204" pitchFamily="34" charset="0"/>
                        </a:rPr>
                        <a:t>Pasta </a:t>
                      </a:r>
                      <a:r>
                        <a:rPr lang="it-IT" sz="900" b="1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r>
                        <a:rPr lang="it-IT" sz="900" b="1" i="0" u="none" strike="noStrike" dirty="0">
                          <a:effectLst/>
                          <a:latin typeface="Arial" panose="020B0604020202020204" pitchFamily="34" charset="0"/>
                        </a:rPr>
                        <a:t> al pomodoro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Ravioli 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 burro e salva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Pollo arrosto 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Prosciutto cotto 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Hamburger di manzo 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Ricotta 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Polpette di pesce 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Carote 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filangè</a:t>
                      </a: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Bietole saltate 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Fagiolini al vapore 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Insalata verde 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1" i="0" u="none" strike="noStrike" dirty="0">
                          <a:effectLst/>
                          <a:latin typeface="Arial" panose="020B0604020202020204" pitchFamily="34" charset="0"/>
                        </a:rPr>
                        <a:t>Purè di patate </a:t>
                      </a:r>
                      <a:r>
                        <a:rPr lang="it-IT" sz="900" b="1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endParaRPr lang="it-IT" sz="9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36628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 +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 +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 +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 +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 + Frutta di stagione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23783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dirty="0"/>
                        <a:t>5 SETTIMANA</a:t>
                      </a:r>
                      <a:endParaRPr lang="it-IT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Pastina 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 in brodo vegetale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Risotto alla parmigiana 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ai broccoli 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1" i="0" u="none" strike="noStrike" dirty="0">
                          <a:effectLst/>
                          <a:latin typeface="Arial" panose="020B0604020202020204" pitchFamily="34" charset="0"/>
                        </a:rPr>
                        <a:t>Lasagne </a:t>
                      </a:r>
                      <a:r>
                        <a:rPr lang="it-IT" sz="900" b="1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r>
                        <a:rPr lang="it-IT" sz="900" b="1" i="0" u="none" strike="noStrike" dirty="0">
                          <a:effectLst/>
                          <a:latin typeface="Arial" panose="020B0604020202020204" pitchFamily="34" charset="0"/>
                        </a:rPr>
                        <a:t> al ragù di carne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Riso al pomodoro </a:t>
                      </a:r>
                      <a:r>
                        <a:rPr lang="it-IT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85968606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Petto di pollo al latte 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Merluzzo al pomodoro 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Frittata 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Stracchino </a:t>
                      </a:r>
                      <a:r>
                        <a:rPr lang="it-IT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89256031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Patate al vapore 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Tris di verdure al forno 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Spinaci 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1" i="0" u="none" strike="noStrike" dirty="0">
                          <a:effectLst/>
                          <a:latin typeface="Arial" panose="020B0604020202020204" pitchFamily="34" charset="0"/>
                        </a:rPr>
                        <a:t>Patate e carote lesse </a:t>
                      </a:r>
                      <a:r>
                        <a:rPr lang="it-IT" sz="900" b="1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endParaRPr lang="it-IT" sz="9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Carote e finocchi </a:t>
                      </a:r>
                      <a:r>
                        <a:rPr lang="it-IT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filangè</a:t>
                      </a:r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it-IT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44174131"/>
                  </a:ext>
                </a:extLst>
              </a:tr>
              <a:tr h="447566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 +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 +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 +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 + yogurt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 + Frutta di stagione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89404091"/>
                  </a:ext>
                </a:extLst>
              </a:tr>
            </a:tbl>
          </a:graphicData>
        </a:graphic>
      </p:graphicFrame>
      <p:sp>
        <p:nvSpPr>
          <p:cNvPr id="5" name="CasellaDiTesto 4">
            <a:extLst>
              <a:ext uri="{FF2B5EF4-FFF2-40B4-BE49-F238E27FC236}">
                <a16:creationId xmlns:a16="http://schemas.microsoft.com/office/drawing/2014/main" id="{1B9EA906-E2E1-4115-A076-01B1DE5D8E40}"/>
              </a:ext>
            </a:extLst>
          </p:cNvPr>
          <p:cNvSpPr txBox="1"/>
          <p:nvPr/>
        </p:nvSpPr>
        <p:spPr>
          <a:xfrm>
            <a:off x="609547" y="5957568"/>
            <a:ext cx="1097290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9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  <a:p>
            <a:pPr marL="0" marR="0" lvl="0" indent="0" algn="just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  <a:p>
            <a:pPr marL="0" marR="0" lvl="0" indent="0" algn="just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SI INFORMANO I CONSUMATORI CON ALLERGIE O INTOLLERANZE ALIMENTARI, o chi per essi (genitori/tutori), che negli alimenti e nelle bevande preparati e somministrati possono essere contenuti uno o più dei seguenti allergeni come ingredienti o in tracce derivanti dal processo produttivo: CEREALI CONTENENTI GLUTINE, CROSTACEI, UOVA, PESCE, ARACHIDI, SOIA, LATTE (INCLUSO LATTOSIO), FRUTTA A GUSCIO, SEDANO, SENAPE, SEMI DI SESAMO, ANIDRIDE SOLFOROSA E SOLFITI in concentrazioni superiori a 10 mg/kg o 10 mg/litro, LUPINI, MOLLUSCHI e tutti i relativi prodotti derivati o a base di (ai sensi dell’Allegato II Reg. UE 1169/11, D. </a:t>
            </a:r>
            <a:r>
              <a:rPr kumimoji="0" lang="it-IT" sz="8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</a:rPr>
              <a:t>Lgs</a:t>
            </a:r>
            <a:r>
              <a:rPr kumimoji="0" lang="it-IT" sz="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. 109/92, 88/2009 e </a:t>
            </a:r>
            <a:r>
              <a:rPr kumimoji="0" lang="it-IT" sz="8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</a:rPr>
              <a:t>s.m.i.</a:t>
            </a:r>
            <a:r>
              <a:rPr kumimoji="0" lang="it-IT" sz="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). Le informazioni relative alla presenza di soggetti con allergie o intolleranze alimentari vengono raccolte mediante la presentazione di idonea certificazione medica e in fase di produzione vengono formulati pasti personalizzati, privi degli allergeni per cui risulta documentata una sensibilizzazione</a:t>
            </a:r>
            <a:r>
              <a:rPr kumimoji="0" lang="it-IT" sz="9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.</a:t>
            </a: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287666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id="{8BA06053-9C33-4616-8D49-D5C89C95A6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86378" y="157502"/>
            <a:ext cx="9144000" cy="517202"/>
          </a:xfrm>
        </p:spPr>
        <p:txBody>
          <a:bodyPr>
            <a:normAutofit fontScale="62500" lnSpcReduction="20000"/>
          </a:bodyPr>
          <a:lstStyle/>
          <a:p>
            <a:r>
              <a:rPr lang="it-IT" dirty="0"/>
              <a:t>No Lattosio</a:t>
            </a:r>
          </a:p>
          <a:p>
            <a:r>
              <a:rPr lang="it-IT" sz="1700" dirty="0"/>
              <a:t>Inverno </a:t>
            </a:r>
            <a:r>
              <a:rPr lang="it-IT" sz="1700" dirty="0" err="1"/>
              <a:t>a.s.</a:t>
            </a:r>
            <a:r>
              <a:rPr lang="it-IT" sz="1700" dirty="0"/>
              <a:t> 2023-2024</a:t>
            </a:r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277895F0-C8B5-4036-91ED-BC75652ED7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053967"/>
              </p:ext>
            </p:extLst>
          </p:nvPr>
        </p:nvGraphicFramePr>
        <p:xfrm>
          <a:off x="1408502" y="674704"/>
          <a:ext cx="9321876" cy="53602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25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3949967279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1180363772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2633878879"/>
                    </a:ext>
                  </a:extLst>
                </a:gridCol>
              </a:tblGrid>
              <a:tr h="162231">
                <a:tc rowSpan="2">
                  <a:txBody>
                    <a:bodyPr/>
                    <a:lstStyle/>
                    <a:p>
                      <a:endParaRPr lang="it-IT" sz="900" dirty="0"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LUNEDÌ</a:t>
                      </a:r>
                      <a:endParaRPr lang="it-IT" sz="19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MARTEDÌ 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MERCOLEDÌ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GIOVEDÌ 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VENERDÌ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6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endParaRPr lang="it-IT" sz="100" dirty="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911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dirty="0"/>
                        <a:t>1 SETTIMANA</a:t>
                      </a:r>
                    </a:p>
                    <a:p>
                      <a:pPr algn="ctr"/>
                      <a:endParaRPr lang="it-IT" sz="11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Pasta AL POMODORO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Riso all'olio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effectLst/>
                          <a:latin typeface="Arial" panose="020B0604020202020204" pitchFamily="34" charset="0"/>
                        </a:rPr>
                        <a:t>Pasta ragù vegetale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Ravioli s/lattosio al pomodoro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Passato di verdura con pasta riso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Tacchino al forno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Arista al forno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PROSCIUTTO COTTO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Pesce croccante al forno/merluzzo salvia e limone/livornese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 dirty="0">
                          <a:effectLst/>
                          <a:latin typeface="Arial" panose="020B0604020202020204" pitchFamily="34" charset="0"/>
                        </a:rPr>
                        <a:t>Frittata di zucchine NO LATTE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Fagiolini al vapore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effectLst/>
                          <a:latin typeface="Arial" panose="020B0604020202020204" pitchFamily="34" charset="0"/>
                        </a:rPr>
                        <a:t>Spinaci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Carote </a:t>
                      </a:r>
                      <a:r>
                        <a:rPr lang="it-IT" sz="800" b="0" i="0" u="none" strike="noStrike" dirty="0" err="1">
                          <a:effectLst/>
                          <a:latin typeface="Arial" panose="020B0604020202020204" pitchFamily="34" charset="0"/>
                        </a:rPr>
                        <a:t>filangè</a:t>
                      </a:r>
                      <a:endParaRPr lang="it-IT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Purè di patate NO LATTE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effectLst/>
                          <a:latin typeface="Arial" panose="020B0604020202020204" pitchFamily="34" charset="0"/>
                        </a:rPr>
                        <a:t>Insalata verde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76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+ BUDINO DI SOIA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3783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dirty="0"/>
                        <a:t>2 SETTIMANA</a:t>
                      </a:r>
                      <a:endParaRPr lang="it-IT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Pasta al pesto no formaggio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Passato di Legumi con Riso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Pasta ai broccoli bianca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 dirty="0">
                          <a:effectLst/>
                          <a:latin typeface="Arial" panose="020B0604020202020204" pitchFamily="34" charset="0"/>
                        </a:rPr>
                        <a:t>Pasta all’olio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 dirty="0">
                          <a:effectLst/>
                          <a:latin typeface="Arial" panose="020B0604020202020204" pitchFamily="34" charset="0"/>
                        </a:rPr>
                        <a:t>Lasagne al ragù di carne NO BESCIAMELLA NO FORMAGGIO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Coscio pollo arrosto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PROSCIUTTO COTTO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Pesce alla mugnaia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Hamburger di manzo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Fagiolini al vapore/al pomodoro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Carote e finocchi </a:t>
                      </a:r>
                      <a:r>
                        <a:rPr lang="it-IT" sz="800" b="0" i="0" u="none" strike="noStrike" dirty="0" err="1">
                          <a:effectLst/>
                          <a:latin typeface="Arial" panose="020B0604020202020204" pitchFamily="34" charset="0"/>
                        </a:rPr>
                        <a:t>filangè</a:t>
                      </a:r>
                      <a:endParaRPr lang="it-IT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 dirty="0">
                          <a:effectLst/>
                          <a:latin typeface="Arial" panose="020B0604020202020204" pitchFamily="34" charset="0"/>
                        </a:rPr>
                        <a:t>Piselli all’olio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Bietola saltata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 dirty="0">
                          <a:effectLst/>
                          <a:latin typeface="Arial" panose="020B0604020202020204" pitchFamily="34" charset="0"/>
                        </a:rPr>
                        <a:t>Carote stufate con cipolla e pomodoro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8400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3783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dirty="0"/>
                        <a:t>3 SETTIMANA</a:t>
                      </a:r>
                      <a:endParaRPr lang="it-IT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Pasta all'ortolana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Pasta pomodoro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Riso all'olio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Pizza  ROSSA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Pasta AL POMODORO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PROSCIUTTO COTTO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effectLst/>
                          <a:latin typeface="Arial" panose="020B0604020202020204" pitchFamily="34" charset="0"/>
                        </a:rPr>
                        <a:t>Bastoncini di Pesce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Frittata NO FORMAGGIO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Prosciutto cotto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Polpette di manzo NO FORMAGGIO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Finocchi saltati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piselli all'olio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effectLst/>
                          <a:latin typeface="Arial" panose="020B0604020202020204" pitchFamily="34" charset="0"/>
                        </a:rPr>
                        <a:t>Spinaci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Insalata mista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Tris verdure al forno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8675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3783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dirty="0"/>
                        <a:t>4 SETTIMANA</a:t>
                      </a:r>
                    </a:p>
                    <a:p>
                      <a:pPr algn="ctr"/>
                      <a:r>
                        <a:rPr lang="it-IT" sz="1100" dirty="0"/>
                        <a:t> </a:t>
                      </a:r>
                      <a:endParaRPr lang="it-IT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Pasta all'olio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Pasta al pesto no formaggio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Pastina in brodo di carne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 dirty="0">
                          <a:effectLst/>
                          <a:latin typeface="Arial" panose="020B0604020202020204" pitchFamily="34" charset="0"/>
                        </a:rPr>
                        <a:t>Pasta al pomodoro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Ravioli s/lattosio alla salvia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effectLst/>
                          <a:latin typeface="Arial" panose="020B0604020202020204" pitchFamily="34" charset="0"/>
                        </a:rPr>
                        <a:t>Pollo arrosto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Prosciutto cotto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effectLst/>
                          <a:latin typeface="Arial" panose="020B0604020202020204" pitchFamily="34" charset="0"/>
                        </a:rPr>
                        <a:t>Hamburger di manzo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PROSCIUTTO COTTO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Polpette di pesce NO FORMAGGIO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effectLst/>
                          <a:latin typeface="Arial" panose="020B0604020202020204" pitchFamily="34" charset="0"/>
                        </a:rPr>
                        <a:t>Carote filangè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Bietole saltate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Fagiolini al vapore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Insalata verde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 dirty="0">
                          <a:effectLst/>
                          <a:latin typeface="Arial" panose="020B0604020202020204" pitchFamily="34" charset="0"/>
                        </a:rPr>
                        <a:t>Purè di patate NO LATTE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36628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23783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dirty="0"/>
                        <a:t>5 SETTIMANA</a:t>
                      </a:r>
                      <a:endParaRPr lang="it-IT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Pastina in brodo vegetale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RISO ALL’OLIO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Pasta ai broccoli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 dirty="0">
                          <a:effectLst/>
                          <a:latin typeface="Arial" panose="020B0604020202020204" pitchFamily="34" charset="0"/>
                        </a:rPr>
                        <a:t>Lasagne al ragù di carne NO BESCIAMELLA NO FORMAGGIO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Riso al pomodoro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85968606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Petto di pollo ALL’OLIO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Merluzzo al pomodoro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Frittata NO LATTE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PROSCIUTTO COTTO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89256031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Patate al vapore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Tris di verdure al forno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Spinaci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Patate e carote lesse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Carote e finocchi </a:t>
                      </a:r>
                      <a:r>
                        <a:rPr lang="it-IT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filangè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44174131"/>
                  </a:ext>
                </a:extLst>
              </a:tr>
              <a:tr h="447566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+ BUDINO DI SOIA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89404091"/>
                  </a:ext>
                </a:extLst>
              </a:tr>
            </a:tbl>
          </a:graphicData>
        </a:graphic>
      </p:graphicFrame>
      <p:sp>
        <p:nvSpPr>
          <p:cNvPr id="5" name="CasellaDiTesto 4">
            <a:extLst>
              <a:ext uri="{FF2B5EF4-FFF2-40B4-BE49-F238E27FC236}">
                <a16:creationId xmlns:a16="http://schemas.microsoft.com/office/drawing/2014/main" id="{1B9EA906-E2E1-4115-A076-01B1DE5D8E40}"/>
              </a:ext>
            </a:extLst>
          </p:cNvPr>
          <p:cNvSpPr txBox="1"/>
          <p:nvPr/>
        </p:nvSpPr>
        <p:spPr>
          <a:xfrm>
            <a:off x="609547" y="5957568"/>
            <a:ext cx="1097290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9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  <a:p>
            <a:pPr marL="0" marR="0" lvl="0" indent="0" algn="just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  <a:p>
            <a:pPr marL="0" marR="0" lvl="0" indent="0" algn="just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SI INFORMANO I CONSUMATORI CON ALLERGIE O INTOLLERANZE ALIMENTARI, o chi per essi (genitori/tutori), che negli alimenti e nelle bevande preparati e somministrati possono essere contenuti uno o più dei seguenti allergeni come ingredienti o in tracce derivanti dal processo produttivo: CEREALI CONTENENTI GLUTINE, CROSTACEI, UOVA, PESCE, ARACHIDI, SOIA, LATTE (INCLUSO LATTOSIO), FRUTTA A GUSCIO, SEDANO, SENAPE, SEMI DI SESAMO, ANIDRIDE SOLFOROSA E SOLFITI in concentrazioni superiori a 10 mg/kg o 10 mg/litro, LUPINI, MOLLUSCHI e tutti i relativi prodotti derivati o a base di (ai sensi dell’Allegato II Reg. UE 1169/11, D. </a:t>
            </a:r>
            <a:r>
              <a:rPr kumimoji="0" lang="it-IT" sz="8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</a:rPr>
              <a:t>Lgs</a:t>
            </a:r>
            <a:r>
              <a:rPr kumimoji="0" lang="it-IT" sz="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. 109/92, 88/2009 e </a:t>
            </a:r>
            <a:r>
              <a:rPr kumimoji="0" lang="it-IT" sz="8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</a:rPr>
              <a:t>s.m.i.</a:t>
            </a:r>
            <a:r>
              <a:rPr kumimoji="0" lang="it-IT" sz="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). Le informazioni relative alla presenza di soggetti con allergie o intolleranze alimentari vengono raccolte mediante la presentazione di idonea certificazione medica e in fase di produzione vengono formulati pasti personalizzati, privi degli allergeni per cui risulta documentata una sensibilizzazione</a:t>
            </a:r>
            <a:r>
              <a:rPr kumimoji="0" lang="it-IT" sz="9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.</a:t>
            </a: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192158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id="{8BA06053-9C33-4616-8D49-D5C89C95A6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86378" y="157502"/>
            <a:ext cx="9144000" cy="517202"/>
          </a:xfrm>
        </p:spPr>
        <p:txBody>
          <a:bodyPr>
            <a:normAutofit fontScale="62500" lnSpcReduction="20000"/>
          </a:bodyPr>
          <a:lstStyle/>
          <a:p>
            <a:r>
              <a:rPr lang="it-IT" dirty="0"/>
              <a:t>No Glutine + no Lattosio</a:t>
            </a:r>
          </a:p>
          <a:p>
            <a:r>
              <a:rPr lang="it-IT" sz="1700" dirty="0"/>
              <a:t>Inverno </a:t>
            </a:r>
            <a:r>
              <a:rPr lang="it-IT" sz="1700" dirty="0" err="1"/>
              <a:t>a.s.</a:t>
            </a:r>
            <a:r>
              <a:rPr lang="it-IT" sz="1700" dirty="0"/>
              <a:t> 2023-2024</a:t>
            </a:r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277895F0-C8B5-4036-91ED-BC75652ED7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9592977"/>
              </p:ext>
            </p:extLst>
          </p:nvPr>
        </p:nvGraphicFramePr>
        <p:xfrm>
          <a:off x="1408502" y="674704"/>
          <a:ext cx="9321876" cy="54194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25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3949967279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1180363772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2633878879"/>
                    </a:ext>
                  </a:extLst>
                </a:gridCol>
              </a:tblGrid>
              <a:tr h="162231">
                <a:tc rowSpan="2">
                  <a:txBody>
                    <a:bodyPr/>
                    <a:lstStyle/>
                    <a:p>
                      <a:endParaRPr lang="it-IT" sz="900" dirty="0"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LUNEDÌ</a:t>
                      </a:r>
                      <a:endParaRPr lang="it-IT" sz="19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MARTEDÌ 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/>
                        <a:t>MERCOLEDÌ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GIOVEDÌ 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VENERDÌ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6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endParaRPr lang="it-IT" sz="100" dirty="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911">
                <a:tc rowSpan="4">
                  <a:txBody>
                    <a:bodyPr/>
                    <a:lstStyle/>
                    <a:p>
                      <a:pPr algn="ctr"/>
                      <a:r>
                        <a:rPr lang="it-IT" sz="800" dirty="0"/>
                        <a:t>1 SETTIMANA</a:t>
                      </a:r>
                    </a:p>
                    <a:p>
                      <a:pPr algn="ctr"/>
                      <a:endParaRPr lang="it-IT" sz="8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 AL POMODORO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Riso all'olio 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 al ragù vegetale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 al pomodoro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Passato di verdura con pasta o  riso 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Tacchino al forno </a:t>
                      </a:r>
                      <a:r>
                        <a:rPr lang="it-IT" sz="8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endParaRPr lang="it-IT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Arista al forno </a:t>
                      </a:r>
                      <a:r>
                        <a:rPr lang="it-IT" sz="8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endParaRPr lang="it-IT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PROSCIUTTO COTTO </a:t>
                      </a:r>
                      <a:r>
                        <a:rPr lang="it-IT" sz="8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endParaRPr lang="it-IT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Pesce croccante al forno/merluzzo salvia e limone/livornese </a:t>
                      </a:r>
                      <a:r>
                        <a:rPr lang="it-IT" sz="8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 dirty="0">
                          <a:effectLst/>
                          <a:latin typeface="Arial" panose="020B0604020202020204" pitchFamily="34" charset="0"/>
                        </a:rPr>
                        <a:t>Frittata di zucchine </a:t>
                      </a:r>
                      <a:r>
                        <a:rPr lang="it-IT" sz="800" b="1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r>
                        <a:rPr lang="it-IT" sz="800" b="1" i="0" u="none" strike="noStrike" dirty="0">
                          <a:effectLst/>
                          <a:latin typeface="Arial" panose="020B0604020202020204" pitchFamily="34" charset="0"/>
                        </a:rPr>
                        <a:t> NO LATTE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Fagiolini al vapore </a:t>
                      </a:r>
                      <a:r>
                        <a:rPr lang="it-IT" sz="8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endParaRPr lang="it-IT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Spinaci </a:t>
                      </a:r>
                      <a:r>
                        <a:rPr lang="it-IT" sz="8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endParaRPr lang="it-IT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Carote </a:t>
                      </a:r>
                      <a:r>
                        <a:rPr lang="it-IT" sz="800" b="0" i="0" u="none" strike="noStrike" dirty="0" err="1">
                          <a:effectLst/>
                          <a:latin typeface="Arial" panose="020B0604020202020204" pitchFamily="34" charset="0"/>
                        </a:rPr>
                        <a:t>filangè</a:t>
                      </a:r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it-IT" sz="8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endParaRPr lang="it-IT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Purè di patate </a:t>
                      </a:r>
                      <a:r>
                        <a:rPr lang="it-IT" sz="8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 NO LATTE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Insalata verde </a:t>
                      </a:r>
                      <a:r>
                        <a:rPr lang="it-IT" sz="8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endParaRPr lang="it-IT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76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</a:t>
                      </a:r>
                      <a:r>
                        <a:rPr lang="it-IT" sz="8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 +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</a:t>
                      </a:r>
                      <a:r>
                        <a:rPr lang="it-IT" sz="8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 +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</a:t>
                      </a:r>
                      <a:r>
                        <a:rPr lang="it-IT" sz="8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 +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</a:t>
                      </a:r>
                      <a:r>
                        <a:rPr lang="it-IT" sz="8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 +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</a:t>
                      </a:r>
                      <a:r>
                        <a:rPr lang="it-IT" sz="8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 + Budino SOIA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3783">
                <a:tc rowSpan="4">
                  <a:txBody>
                    <a:bodyPr/>
                    <a:lstStyle/>
                    <a:p>
                      <a:pPr algn="ctr"/>
                      <a:r>
                        <a:rPr lang="it-IT" sz="800" dirty="0"/>
                        <a:t>2 SETTIMANA</a:t>
                      </a:r>
                      <a:endParaRPr lang="it-IT" sz="8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Pasta </a:t>
                      </a:r>
                      <a:r>
                        <a:rPr lang="it-IT" sz="8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 al pesto NO FORMAGGIO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Passato di Legumi con Riso </a:t>
                      </a:r>
                      <a:r>
                        <a:rPr lang="it-IT" sz="8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endParaRPr lang="it-IT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Pasta </a:t>
                      </a:r>
                      <a:r>
                        <a:rPr lang="it-IT" sz="8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 ai broccoli bianca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 dirty="0">
                          <a:effectLst/>
                          <a:latin typeface="Arial" panose="020B0604020202020204" pitchFamily="34" charset="0"/>
                        </a:rPr>
                        <a:t>Pasta </a:t>
                      </a:r>
                      <a:r>
                        <a:rPr lang="it-IT" sz="800" b="1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r>
                        <a:rPr lang="it-IT" sz="800" b="1" i="0" u="none" strike="noStrike" dirty="0">
                          <a:effectLst/>
                          <a:latin typeface="Arial" panose="020B0604020202020204" pitchFamily="34" charset="0"/>
                        </a:rPr>
                        <a:t> al all’olio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 dirty="0">
                          <a:effectLst/>
                          <a:latin typeface="Arial" panose="020B0604020202020204" pitchFamily="34" charset="0"/>
                        </a:rPr>
                        <a:t>Lasagne </a:t>
                      </a:r>
                      <a:r>
                        <a:rPr lang="it-IT" sz="800" b="1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r>
                        <a:rPr lang="it-IT" sz="800" b="1" i="0" u="none" strike="noStrike" dirty="0">
                          <a:effectLst/>
                          <a:latin typeface="Arial" panose="020B0604020202020204" pitchFamily="34" charset="0"/>
                        </a:rPr>
                        <a:t> al ragù di carne NO BESCIAMELLA/NO FORMAGGIO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Coscio pollo arrosto </a:t>
                      </a:r>
                      <a:r>
                        <a:rPr lang="it-IT" sz="8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endParaRPr lang="it-IT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PROSCIUTTO COTTO </a:t>
                      </a:r>
                      <a:r>
                        <a:rPr lang="it-IT" sz="8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endParaRPr lang="it-IT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Pesce alla mugnaia </a:t>
                      </a:r>
                      <a:r>
                        <a:rPr lang="it-IT" sz="8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endParaRPr lang="it-IT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Hamburger di manzo </a:t>
                      </a:r>
                      <a:r>
                        <a:rPr lang="it-IT" sz="8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endParaRPr lang="it-IT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Fagiolini al vapore/al pomodoro </a:t>
                      </a:r>
                      <a:r>
                        <a:rPr lang="it-IT" sz="8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endParaRPr lang="it-IT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Carote e finocchi </a:t>
                      </a:r>
                      <a:r>
                        <a:rPr lang="it-IT" sz="800" b="0" i="0" u="none" strike="noStrike" dirty="0" err="1">
                          <a:effectLst/>
                          <a:latin typeface="Arial" panose="020B0604020202020204" pitchFamily="34" charset="0"/>
                        </a:rPr>
                        <a:t>filangè</a:t>
                      </a:r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it-IT" sz="8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endParaRPr lang="it-IT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 dirty="0">
                          <a:effectLst/>
                          <a:latin typeface="Arial" panose="020B0604020202020204" pitchFamily="34" charset="0"/>
                        </a:rPr>
                        <a:t>Piselli all’olio </a:t>
                      </a:r>
                      <a:r>
                        <a:rPr lang="it-IT" sz="800" b="1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endParaRPr lang="it-IT" sz="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Bietola saltata </a:t>
                      </a:r>
                      <a:r>
                        <a:rPr lang="it-IT" sz="8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endParaRPr lang="it-IT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 dirty="0">
                          <a:effectLst/>
                          <a:latin typeface="Arial" panose="020B0604020202020204" pitchFamily="34" charset="0"/>
                        </a:rPr>
                        <a:t>Carote stufate con cipolla e pomodoro </a:t>
                      </a:r>
                      <a:r>
                        <a:rPr lang="it-IT" sz="800" b="1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endParaRPr lang="it-IT" sz="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8400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</a:t>
                      </a:r>
                      <a:r>
                        <a:rPr lang="it-IT" sz="8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 +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</a:t>
                      </a:r>
                      <a:r>
                        <a:rPr lang="it-IT" sz="8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 +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</a:t>
                      </a:r>
                      <a:r>
                        <a:rPr lang="it-IT" sz="8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 +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</a:t>
                      </a:r>
                      <a:r>
                        <a:rPr lang="it-IT" sz="8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 +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</a:t>
                      </a:r>
                      <a:r>
                        <a:rPr lang="it-IT" sz="8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 + Frutta di stagione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3783">
                <a:tc rowSpan="4">
                  <a:txBody>
                    <a:bodyPr/>
                    <a:lstStyle/>
                    <a:p>
                      <a:pPr algn="ctr"/>
                      <a:r>
                        <a:rPr lang="it-IT" sz="800" dirty="0"/>
                        <a:t>3 SETTIMANA</a:t>
                      </a:r>
                      <a:endParaRPr lang="it-IT" sz="8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Pasta all'ortolana </a:t>
                      </a:r>
                      <a:r>
                        <a:rPr lang="it-IT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endParaRPr lang="it-IT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Pasta pomodoro </a:t>
                      </a:r>
                      <a:r>
                        <a:rPr lang="it-IT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Riso all'olio </a:t>
                      </a:r>
                      <a:r>
                        <a:rPr lang="it-IT" sz="8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endParaRPr lang="it-IT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PASTA POMODORO </a:t>
                      </a:r>
                      <a:r>
                        <a:rPr lang="it-IT" sz="8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endParaRPr lang="it-IT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Pasta </a:t>
                      </a:r>
                      <a:r>
                        <a:rPr lang="it-IT" sz="8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 AL POMODORO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PROSCIUTTO COTTO </a:t>
                      </a:r>
                      <a:r>
                        <a:rPr lang="it-IT" sz="8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endParaRPr lang="it-IT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Bastoncini di Pesce </a:t>
                      </a:r>
                      <a:r>
                        <a:rPr lang="it-IT" sz="8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endParaRPr lang="it-IT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Frittata </a:t>
                      </a:r>
                      <a:r>
                        <a:rPr lang="it-IT" sz="8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 NO LATTE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Prosciutto cotto </a:t>
                      </a:r>
                      <a:r>
                        <a:rPr lang="it-IT" sz="8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endParaRPr lang="it-IT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Polpette di manzo </a:t>
                      </a:r>
                      <a:r>
                        <a:rPr lang="it-IT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NO FORMAGGIO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Finocchi saltati  </a:t>
                      </a:r>
                      <a:r>
                        <a:rPr lang="it-IT" sz="8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endParaRPr lang="it-IT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piselli all'olio </a:t>
                      </a:r>
                      <a:r>
                        <a:rPr lang="it-IT" sz="8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endParaRPr lang="it-IT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Spinaci </a:t>
                      </a:r>
                      <a:r>
                        <a:rPr lang="it-IT" sz="8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endParaRPr lang="it-IT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Insalata mista </a:t>
                      </a:r>
                      <a:r>
                        <a:rPr lang="it-IT" sz="8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endParaRPr lang="it-IT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Tris verdure al forno </a:t>
                      </a:r>
                      <a:r>
                        <a:rPr lang="it-IT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8675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</a:t>
                      </a:r>
                      <a:r>
                        <a:rPr lang="it-IT" sz="8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 +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</a:t>
                      </a:r>
                      <a:r>
                        <a:rPr lang="it-IT" sz="8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 +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</a:t>
                      </a:r>
                      <a:r>
                        <a:rPr lang="it-IT" sz="8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 +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</a:t>
                      </a:r>
                      <a:r>
                        <a:rPr lang="it-IT" sz="8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 +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</a:t>
                      </a:r>
                      <a:r>
                        <a:rPr lang="it-IT" sz="8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 + Frutta di stagione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3783">
                <a:tc rowSpan="4">
                  <a:txBody>
                    <a:bodyPr/>
                    <a:lstStyle/>
                    <a:p>
                      <a:pPr algn="ctr"/>
                      <a:r>
                        <a:rPr lang="it-IT" sz="800" dirty="0"/>
                        <a:t>4 SETTIMANA</a:t>
                      </a:r>
                    </a:p>
                    <a:p>
                      <a:pPr algn="ctr"/>
                      <a:r>
                        <a:rPr lang="it-IT" sz="800" dirty="0"/>
                        <a:t> </a:t>
                      </a:r>
                      <a:endParaRPr lang="it-IT" sz="8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Pasta </a:t>
                      </a:r>
                      <a:r>
                        <a:rPr lang="it-IT" sz="8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 all'olio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Pasta al pesto </a:t>
                      </a:r>
                      <a:r>
                        <a:rPr lang="it-IT" sz="8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 NO FORMAGGIO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Pastina </a:t>
                      </a:r>
                      <a:r>
                        <a:rPr lang="it-IT" sz="8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 in brodo di carne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 dirty="0">
                          <a:effectLst/>
                          <a:latin typeface="Arial" panose="020B0604020202020204" pitchFamily="34" charset="0"/>
                        </a:rPr>
                        <a:t>Pasta </a:t>
                      </a:r>
                      <a:r>
                        <a:rPr lang="it-IT" sz="800" b="1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r>
                        <a:rPr lang="it-IT" sz="800" b="1" i="0" u="none" strike="noStrike" dirty="0">
                          <a:effectLst/>
                          <a:latin typeface="Arial" panose="020B0604020202020204" pitchFamily="34" charset="0"/>
                        </a:rPr>
                        <a:t> al pomodoro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PASTA S.G ALLA SALVIA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Pollo arrosto </a:t>
                      </a:r>
                      <a:r>
                        <a:rPr lang="it-IT" sz="8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endParaRPr lang="it-IT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Prosciutto cotto </a:t>
                      </a:r>
                      <a:r>
                        <a:rPr lang="it-IT" sz="8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endParaRPr lang="it-IT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Hamburger di manzo </a:t>
                      </a:r>
                      <a:r>
                        <a:rPr lang="it-IT" sz="8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endParaRPr lang="it-IT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PROSCIUTTO COTTO </a:t>
                      </a:r>
                      <a:r>
                        <a:rPr lang="it-IT" sz="8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endParaRPr lang="it-IT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Polpette di pesce </a:t>
                      </a:r>
                      <a:r>
                        <a:rPr lang="it-IT" sz="8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 NO FORMAGGIO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Carote </a:t>
                      </a:r>
                      <a:r>
                        <a:rPr lang="it-IT" sz="800" b="0" i="0" u="none" strike="noStrike" dirty="0" err="1">
                          <a:effectLst/>
                          <a:latin typeface="Arial" panose="020B0604020202020204" pitchFamily="34" charset="0"/>
                        </a:rPr>
                        <a:t>filangè</a:t>
                      </a:r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it-IT" sz="8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endParaRPr lang="it-IT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Bietole saltate </a:t>
                      </a:r>
                      <a:r>
                        <a:rPr lang="it-IT" sz="8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endParaRPr lang="it-IT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Fagiolini al vapore </a:t>
                      </a:r>
                      <a:r>
                        <a:rPr lang="it-IT" sz="8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endParaRPr lang="it-IT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Insalata verde </a:t>
                      </a:r>
                      <a:r>
                        <a:rPr lang="it-IT" sz="8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endParaRPr lang="it-IT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 dirty="0">
                          <a:effectLst/>
                          <a:latin typeface="Arial" panose="020B0604020202020204" pitchFamily="34" charset="0"/>
                        </a:rPr>
                        <a:t>Purè di patate </a:t>
                      </a:r>
                      <a:r>
                        <a:rPr lang="it-IT" sz="800" b="1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r>
                        <a:rPr lang="it-IT" sz="800" b="1" i="0" u="none" strike="noStrike" dirty="0">
                          <a:effectLst/>
                          <a:latin typeface="Arial" panose="020B0604020202020204" pitchFamily="34" charset="0"/>
                        </a:rPr>
                        <a:t> NO LATTE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36628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</a:t>
                      </a:r>
                      <a:r>
                        <a:rPr lang="it-IT" sz="8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 +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</a:t>
                      </a:r>
                      <a:r>
                        <a:rPr lang="it-IT" sz="8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 +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</a:t>
                      </a:r>
                      <a:r>
                        <a:rPr lang="it-IT" sz="8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 +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</a:t>
                      </a:r>
                      <a:r>
                        <a:rPr lang="it-IT" sz="8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 +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</a:t>
                      </a:r>
                      <a:r>
                        <a:rPr lang="it-IT" sz="8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 + Frutta di stagione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23783">
                <a:tc rowSpan="4">
                  <a:txBody>
                    <a:bodyPr/>
                    <a:lstStyle/>
                    <a:p>
                      <a:pPr algn="ctr"/>
                      <a:r>
                        <a:rPr lang="it-IT" sz="800" dirty="0"/>
                        <a:t>5 SETTIMANA</a:t>
                      </a:r>
                      <a:endParaRPr lang="it-IT" sz="8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Pastina </a:t>
                      </a:r>
                      <a:r>
                        <a:rPr lang="it-IT" sz="8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 in brodo vegetale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RISO ALL’OLIO </a:t>
                      </a:r>
                      <a:r>
                        <a:rPr lang="it-IT" sz="8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endParaRPr lang="it-IT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Pasta ai broccoli </a:t>
                      </a:r>
                      <a:r>
                        <a:rPr lang="it-IT" sz="8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endParaRPr lang="it-IT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 dirty="0">
                          <a:effectLst/>
                          <a:latin typeface="Arial" panose="020B0604020202020204" pitchFamily="34" charset="0"/>
                        </a:rPr>
                        <a:t>Lasagne </a:t>
                      </a:r>
                      <a:r>
                        <a:rPr lang="it-IT" sz="800" b="1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r>
                        <a:rPr lang="it-IT" sz="800" b="1" i="0" u="none" strike="noStrike" dirty="0">
                          <a:effectLst/>
                          <a:latin typeface="Arial" panose="020B0604020202020204" pitchFamily="34" charset="0"/>
                        </a:rPr>
                        <a:t> al ragù di carne NO BESCIAMELLA/NO FORMAGGIO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Riso al pomodoro </a:t>
                      </a:r>
                      <a:r>
                        <a:rPr lang="it-IT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85968606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Petto di pollo ALL’OLIO </a:t>
                      </a:r>
                      <a:r>
                        <a:rPr lang="it-IT" sz="8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endParaRPr lang="it-IT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Merluzzo al pomodoro </a:t>
                      </a:r>
                      <a:r>
                        <a:rPr lang="it-IT" sz="8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endParaRPr lang="it-IT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Frittata </a:t>
                      </a:r>
                      <a:r>
                        <a:rPr lang="it-IT" sz="8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 NO LATTE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PROSCIUTTO COTTO </a:t>
                      </a:r>
                      <a:r>
                        <a:rPr lang="it-IT" sz="8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endParaRPr lang="it-IT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89256031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Patate al vapore </a:t>
                      </a:r>
                      <a:r>
                        <a:rPr lang="it-IT" sz="8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endParaRPr lang="it-IT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Tris di verdure al forno </a:t>
                      </a:r>
                      <a:r>
                        <a:rPr lang="it-IT" sz="8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endParaRPr lang="it-IT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Spinaci </a:t>
                      </a:r>
                      <a:r>
                        <a:rPr lang="it-IT" sz="8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endParaRPr lang="it-IT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 dirty="0">
                          <a:effectLst/>
                          <a:latin typeface="Arial" panose="020B0604020202020204" pitchFamily="34" charset="0"/>
                        </a:rPr>
                        <a:t>Patate e carote lesse </a:t>
                      </a:r>
                      <a:r>
                        <a:rPr lang="it-IT" sz="800" b="1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endParaRPr lang="it-IT" sz="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Carote e finocchi </a:t>
                      </a:r>
                      <a:r>
                        <a:rPr lang="it-IT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filangè</a:t>
                      </a:r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it-IT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44174131"/>
                  </a:ext>
                </a:extLst>
              </a:tr>
              <a:tr h="447566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</a:t>
                      </a:r>
                      <a:r>
                        <a:rPr lang="it-IT" sz="8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 +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</a:t>
                      </a:r>
                      <a:r>
                        <a:rPr lang="it-IT" sz="8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 +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</a:t>
                      </a:r>
                      <a:r>
                        <a:rPr lang="it-IT" sz="8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 +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</a:t>
                      </a:r>
                      <a:r>
                        <a:rPr lang="it-IT" sz="8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 + Budino SOIA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</a:t>
                      </a:r>
                      <a:r>
                        <a:rPr lang="it-IT" sz="800" b="0" i="0" u="none" strike="noStrike" dirty="0" err="1">
                          <a:effectLst/>
                          <a:latin typeface="Arial" panose="020B0604020202020204" pitchFamily="34" charset="0"/>
                        </a:rPr>
                        <a:t>s.g.</a:t>
                      </a:r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 + Frutta di stagione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89404091"/>
                  </a:ext>
                </a:extLst>
              </a:tr>
            </a:tbl>
          </a:graphicData>
        </a:graphic>
      </p:graphicFrame>
      <p:sp>
        <p:nvSpPr>
          <p:cNvPr id="5" name="CasellaDiTesto 4">
            <a:extLst>
              <a:ext uri="{FF2B5EF4-FFF2-40B4-BE49-F238E27FC236}">
                <a16:creationId xmlns:a16="http://schemas.microsoft.com/office/drawing/2014/main" id="{1B9EA906-E2E1-4115-A076-01B1DE5D8E40}"/>
              </a:ext>
            </a:extLst>
          </p:cNvPr>
          <p:cNvSpPr txBox="1"/>
          <p:nvPr/>
        </p:nvSpPr>
        <p:spPr>
          <a:xfrm>
            <a:off x="609547" y="5957568"/>
            <a:ext cx="1097290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9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  <a:p>
            <a:pPr marL="0" marR="0" lvl="0" indent="0" algn="just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  <a:p>
            <a:pPr marL="0" marR="0" lvl="0" indent="0" algn="just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SI INFORMANO I CONSUMATORI CON ALLERGIE O INTOLLERANZE ALIMENTARI, o chi per essi (genitori/tutori), che negli alimenti e nelle bevande preparati e somministrati possono essere contenuti uno o più dei seguenti allergeni come ingredienti o in tracce derivanti dal processo produttivo: CEREALI CONTENENTI GLUTINE, CROSTACEI, UOVA, PESCE, ARACHIDI, SOIA, LATTE (INCLUSO LATTOSIO), FRUTTA A GUSCIO, SEDANO, SENAPE, SEMI DI SESAMO, ANIDRIDE SOLFOROSA E SOLFITI in concentrazioni superiori a 10 mg/kg o 10 mg/litro, LUPINI, MOLLUSCHI e tutti i relativi prodotti derivati o a base di (ai sensi dell’Allegato II Reg. UE 1169/11, D. </a:t>
            </a:r>
            <a:r>
              <a:rPr kumimoji="0" lang="it-IT" sz="8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</a:rPr>
              <a:t>Lgs</a:t>
            </a:r>
            <a:r>
              <a:rPr kumimoji="0" lang="it-IT" sz="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. 109/92, 88/2009 e </a:t>
            </a:r>
            <a:r>
              <a:rPr kumimoji="0" lang="it-IT" sz="8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</a:rPr>
              <a:t>s.m.i.</a:t>
            </a:r>
            <a:r>
              <a:rPr kumimoji="0" lang="it-IT" sz="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). Le informazioni relative alla presenza di soggetti con allergie o intolleranze alimentari vengono raccolte mediante la presentazione di idonea certificazione medica e in fase di produzione vengono formulati pasti personalizzati, privi degli allergeni per cui risulta documentata una sensibilizzazione</a:t>
            </a:r>
            <a:r>
              <a:rPr kumimoji="0" lang="it-IT" sz="9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.</a:t>
            </a: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1007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id="{8BA06053-9C33-4616-8D49-D5C89C95A6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86378" y="157502"/>
            <a:ext cx="9144000" cy="517202"/>
          </a:xfrm>
        </p:spPr>
        <p:txBody>
          <a:bodyPr>
            <a:normAutofit fontScale="62500" lnSpcReduction="20000"/>
          </a:bodyPr>
          <a:lstStyle/>
          <a:p>
            <a:r>
              <a:rPr lang="it-IT" dirty="0"/>
              <a:t>No uova</a:t>
            </a:r>
          </a:p>
          <a:p>
            <a:r>
              <a:rPr lang="it-IT" sz="1700" dirty="0"/>
              <a:t>Inverno </a:t>
            </a:r>
            <a:r>
              <a:rPr lang="it-IT" sz="1700" dirty="0" err="1"/>
              <a:t>a.s.</a:t>
            </a:r>
            <a:r>
              <a:rPr lang="it-IT" sz="1700" dirty="0"/>
              <a:t> 2023-2024</a:t>
            </a:r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277895F0-C8B5-4036-91ED-BC75652ED7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6355870"/>
              </p:ext>
            </p:extLst>
          </p:nvPr>
        </p:nvGraphicFramePr>
        <p:xfrm>
          <a:off x="1408502" y="674704"/>
          <a:ext cx="9321876" cy="55897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25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3949967279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1180363772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2633878879"/>
                    </a:ext>
                  </a:extLst>
                </a:gridCol>
              </a:tblGrid>
              <a:tr h="162231">
                <a:tc rowSpan="2">
                  <a:txBody>
                    <a:bodyPr/>
                    <a:lstStyle/>
                    <a:p>
                      <a:endParaRPr lang="it-IT" sz="900" dirty="0"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LUNEDÌ</a:t>
                      </a:r>
                      <a:endParaRPr lang="it-IT" sz="19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MARTEDÌ 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MERCOLEDÌ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GIOVEDÌ 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VENERDÌ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6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endParaRPr lang="it-IT" sz="100" dirty="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911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dirty="0"/>
                        <a:t>1 SETTIMANA</a:t>
                      </a:r>
                    </a:p>
                    <a:p>
                      <a:pPr algn="ctr"/>
                      <a:endParaRPr lang="it-IT" sz="11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Rosè</a:t>
                      </a: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 (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pom</a:t>
                      </a: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 e ricotta)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Riso all'olio e grana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Pasta ragù vegetale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 al pomodoro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Passato di verdura con pasta riso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Tacchino al forno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Arista al forno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Formaggio Caciotta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Pesce croccante al forno/ merluzzo salvia e limone/livornese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1" i="0" u="none" strike="noStrike" dirty="0">
                          <a:effectLst/>
                          <a:latin typeface="Arial" panose="020B0604020202020204" pitchFamily="34" charset="0"/>
                        </a:rPr>
                        <a:t>FETTINA CARNE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Fagiolini al vapore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Spinaci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Carote 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filangè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Purè di patate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Insalata verde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76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Yogurt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3783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dirty="0"/>
                        <a:t>2 SETTIMANA</a:t>
                      </a:r>
                      <a:endParaRPr lang="it-IT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al pesto NO FORMAGGIO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Passato di Legumi con Riso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ai broccoli bianca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1" i="0" u="none" strike="noStrike" dirty="0">
                          <a:effectLst/>
                          <a:latin typeface="Arial" panose="020B0604020202020204" pitchFamily="34" charset="0"/>
                        </a:rPr>
                        <a:t>Pasta all’olio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1" i="0" u="none" strike="noStrike" dirty="0">
                          <a:effectLst/>
                          <a:latin typeface="Arial" panose="020B0604020202020204" pitchFamily="34" charset="0"/>
                        </a:rPr>
                        <a:t>PASTA al ragù di carne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Coscio pollo arrosto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Formaggio Stracchino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Pesce alla mugnaia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Hamburger di manzo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Fagiolini al vapore/al pomodoro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Carote e finocchi 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filangè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1" i="0" u="none" strike="noStrike" dirty="0">
                          <a:effectLst/>
                          <a:latin typeface="Arial" panose="020B0604020202020204" pitchFamily="34" charset="0"/>
                        </a:rPr>
                        <a:t>Piselli all’olio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Bietola saltata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1" i="0" u="none" strike="noStrike" dirty="0">
                          <a:effectLst/>
                          <a:latin typeface="Arial" panose="020B0604020202020204" pitchFamily="34" charset="0"/>
                        </a:rPr>
                        <a:t>Carote stufate cin cipolla e pomodoro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8400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3783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dirty="0"/>
                        <a:t>3 SETTIMANA</a:t>
                      </a:r>
                      <a:endParaRPr lang="it-IT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Pasta all'ortolana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Pasta pomodoro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Riso all'olio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Pizza margherita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Rosè</a:t>
                      </a: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 (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pom</a:t>
                      </a: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 e ricotta)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Formaggio fresco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Bastoncini di Pesce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FETTINA DI CARNE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Prosciutto cotto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Polpette di manzo NO UOVA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Finocchi saltati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piselli all'olio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Spinaci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Insalata mista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Tris verdure al forno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8675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3783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dirty="0"/>
                        <a:t>4 SETTIMANA</a:t>
                      </a:r>
                    </a:p>
                    <a:p>
                      <a:pPr algn="ctr"/>
                      <a:r>
                        <a:rPr lang="it-IT" sz="1100" dirty="0"/>
                        <a:t> </a:t>
                      </a:r>
                      <a:endParaRPr lang="it-IT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all'olio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al pesto NO FORMAGGIO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Pastina in brodo di carne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1" i="0" u="none" strike="noStrike" dirty="0">
                          <a:effectLst/>
                          <a:latin typeface="Arial" panose="020B0604020202020204" pitchFamily="34" charset="0"/>
                        </a:rPr>
                        <a:t>Pasta al pomodoro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ALLA SALVIA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Pollo arrosto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Prosciutto cotto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Hamburger di manzo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Ricotta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Polpette di pesce NO UOVA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Carote filangè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Bietole saltate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Fagiolini al vapore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Insalata verde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1" i="0" u="none" strike="noStrike" dirty="0">
                          <a:effectLst/>
                          <a:latin typeface="Arial" panose="020B0604020202020204" pitchFamily="34" charset="0"/>
                        </a:rPr>
                        <a:t>Purè di patate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36628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23783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dirty="0"/>
                        <a:t>5 SETTIMANA</a:t>
                      </a:r>
                      <a:endParaRPr lang="it-IT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Pastina in brodo vegetale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Risotto alla parmigiana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ai broccoli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1" i="0" u="none" strike="noStrike" dirty="0">
                          <a:effectLst/>
                          <a:latin typeface="Arial" panose="020B0604020202020204" pitchFamily="34" charset="0"/>
                        </a:rPr>
                        <a:t>PASTA al ragù di carne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Riso al pomodoro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85968606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Petto di pollo al latte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Merluzzo al pomodoro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FETTINA DI CARNE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Stracchino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89256031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Patate al vapore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Tris di verdure al forno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Spinaci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Patate e carote lesse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Carote e finocchi </a:t>
                      </a:r>
                      <a:r>
                        <a:rPr lang="it-IT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filangè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44174131"/>
                  </a:ext>
                </a:extLst>
              </a:tr>
              <a:tr h="447566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 Yogurt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89404091"/>
                  </a:ext>
                </a:extLst>
              </a:tr>
            </a:tbl>
          </a:graphicData>
        </a:graphic>
      </p:graphicFrame>
      <p:sp>
        <p:nvSpPr>
          <p:cNvPr id="5" name="CasellaDiTesto 4">
            <a:extLst>
              <a:ext uri="{FF2B5EF4-FFF2-40B4-BE49-F238E27FC236}">
                <a16:creationId xmlns:a16="http://schemas.microsoft.com/office/drawing/2014/main" id="{1B9EA906-E2E1-4115-A076-01B1DE5D8E40}"/>
              </a:ext>
            </a:extLst>
          </p:cNvPr>
          <p:cNvSpPr txBox="1"/>
          <p:nvPr/>
        </p:nvSpPr>
        <p:spPr>
          <a:xfrm>
            <a:off x="609547" y="5957568"/>
            <a:ext cx="1097290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9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  <a:p>
            <a:pPr marL="0" marR="0" lvl="0" indent="0" algn="just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  <a:p>
            <a:pPr marL="0" marR="0" lvl="0" indent="0" algn="just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SI INFORMANO I CONSUMATORI CON ALLERGIE O INTOLLERANZE ALIMENTARI, o chi per essi (genitori/tutori), che negli alimenti e nelle bevande preparati e somministrati possono essere contenuti uno o più dei seguenti allergeni come ingredienti o in tracce derivanti dal processo produttivo: CEREALI CONTENENTI GLUTINE, CROSTACEI, UOVA, PESCE, ARACHIDI, SOIA, LATTE (INCLUSO LATTOSIO), FRUTTA A GUSCIO, SEDANO, SENAPE, SEMI DI SESAMO, ANIDRIDE SOLFOROSA E SOLFITI in concentrazioni superiori a 10 mg/kg o 10 mg/litro, LUPINI, MOLLUSCHI e tutti i relativi prodotti derivati o a base di (ai sensi dell’Allegato II Reg. UE 1169/11, D. </a:t>
            </a:r>
            <a:r>
              <a:rPr kumimoji="0" lang="it-IT" sz="8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</a:rPr>
              <a:t>Lgs</a:t>
            </a:r>
            <a:r>
              <a:rPr kumimoji="0" lang="it-IT" sz="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. 109/92, 88/2009 e </a:t>
            </a:r>
            <a:r>
              <a:rPr kumimoji="0" lang="it-IT" sz="8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</a:rPr>
              <a:t>s.m.i.</a:t>
            </a:r>
            <a:r>
              <a:rPr kumimoji="0" lang="it-IT" sz="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). Le informazioni relative alla presenza di soggetti con allergie o intolleranze alimentari vengono raccolte mediante la presentazione di idonea certificazione medica e in fase di produzione vengono formulati pasti personalizzati, privi degli allergeni per cui risulta documentata una sensibilizzazione</a:t>
            </a:r>
            <a:r>
              <a:rPr kumimoji="0" lang="it-IT" sz="9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.</a:t>
            </a: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530380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id="{8BA06053-9C33-4616-8D49-D5C89C95A6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86378" y="157502"/>
            <a:ext cx="9144000" cy="517202"/>
          </a:xfrm>
        </p:spPr>
        <p:txBody>
          <a:bodyPr>
            <a:normAutofit fontScale="62500" lnSpcReduction="20000"/>
          </a:bodyPr>
          <a:lstStyle/>
          <a:p>
            <a:r>
              <a:rPr lang="it-IT" dirty="0"/>
              <a:t>No Lattosio + no uova</a:t>
            </a:r>
          </a:p>
          <a:p>
            <a:r>
              <a:rPr lang="it-IT" sz="1700" dirty="0"/>
              <a:t>Inverno </a:t>
            </a:r>
            <a:r>
              <a:rPr lang="it-IT" sz="1700" dirty="0" err="1"/>
              <a:t>a.s.</a:t>
            </a:r>
            <a:r>
              <a:rPr lang="it-IT" sz="1700" dirty="0"/>
              <a:t> 2023-2024</a:t>
            </a:r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277895F0-C8B5-4036-91ED-BC75652ED7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2197881"/>
              </p:ext>
            </p:extLst>
          </p:nvPr>
        </p:nvGraphicFramePr>
        <p:xfrm>
          <a:off x="1408502" y="674704"/>
          <a:ext cx="9321876" cy="52715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25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3949967279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1180363772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2633878879"/>
                    </a:ext>
                  </a:extLst>
                </a:gridCol>
              </a:tblGrid>
              <a:tr h="162231">
                <a:tc rowSpan="2">
                  <a:txBody>
                    <a:bodyPr/>
                    <a:lstStyle/>
                    <a:p>
                      <a:endParaRPr lang="it-IT" sz="900" dirty="0"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LUNEDÌ</a:t>
                      </a:r>
                      <a:endParaRPr lang="it-IT" sz="19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MARTEDÌ 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MERCOLEDÌ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GIOVEDÌ 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VENERDÌ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6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endParaRPr lang="it-IT" sz="100" dirty="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911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dirty="0"/>
                        <a:t>1 SETTIMANA</a:t>
                      </a:r>
                    </a:p>
                    <a:p>
                      <a:pPr algn="ctr"/>
                      <a:endParaRPr lang="it-IT" sz="11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Pasta AL POMODORO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Riso all'olio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effectLst/>
                          <a:latin typeface="Arial" panose="020B0604020202020204" pitchFamily="34" charset="0"/>
                        </a:rPr>
                        <a:t>Pasta ragù vegetale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PASTA al pomodoro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Passato di verdura con pasta riso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Tacchino al forno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Arista al forno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PROSCIUTTO COTTO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Pesce croccante al forno/merluzzo salvia e limone/livornese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 dirty="0">
                          <a:effectLst/>
                          <a:latin typeface="Arial" panose="020B0604020202020204" pitchFamily="34" charset="0"/>
                        </a:rPr>
                        <a:t>FETTINA DI CARNE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Fagiolini al vapore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Spinaci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Carote </a:t>
                      </a:r>
                      <a:r>
                        <a:rPr lang="it-IT" sz="800" b="0" i="0" u="none" strike="noStrike" dirty="0" err="1">
                          <a:effectLst/>
                          <a:latin typeface="Arial" panose="020B0604020202020204" pitchFamily="34" charset="0"/>
                        </a:rPr>
                        <a:t>filangè</a:t>
                      </a:r>
                      <a:endParaRPr lang="it-IT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Purè di patate NO LATTE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Insalata verde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76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+ BUDINO DI SOIA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3783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dirty="0"/>
                        <a:t>2 SETTIMANA</a:t>
                      </a:r>
                      <a:endParaRPr lang="it-IT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Pasta al pesto no formaggio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Passato di Legumi con Riso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Pasta ai broccoli bianca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 dirty="0">
                          <a:effectLst/>
                          <a:latin typeface="Arial" panose="020B0604020202020204" pitchFamily="34" charset="0"/>
                        </a:rPr>
                        <a:t>Pasta all’olio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 dirty="0">
                          <a:effectLst/>
                          <a:latin typeface="Arial" panose="020B0604020202020204" pitchFamily="34" charset="0"/>
                        </a:rPr>
                        <a:t>PASTA AL RAGU’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Coscio pollo arrosto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PROSCIUTTO COTTO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Pesce alla mugnaia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Hamburger di manzo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Fagiolini al vapore/al pomodoro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Carote e finocchi </a:t>
                      </a:r>
                      <a:r>
                        <a:rPr lang="it-IT" sz="800" b="0" i="0" u="none" strike="noStrike" dirty="0" err="1">
                          <a:effectLst/>
                          <a:latin typeface="Arial" panose="020B0604020202020204" pitchFamily="34" charset="0"/>
                        </a:rPr>
                        <a:t>filangè</a:t>
                      </a:r>
                      <a:endParaRPr lang="it-IT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 dirty="0">
                          <a:effectLst/>
                          <a:latin typeface="Arial" panose="020B0604020202020204" pitchFamily="34" charset="0"/>
                        </a:rPr>
                        <a:t>Piselli all’olio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Bietola saltata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 dirty="0">
                          <a:effectLst/>
                          <a:latin typeface="Arial" panose="020B0604020202020204" pitchFamily="34" charset="0"/>
                        </a:rPr>
                        <a:t>Carote stufate con cipolla e pomodoro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8400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3783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dirty="0"/>
                        <a:t>3 SETTIMANA</a:t>
                      </a:r>
                      <a:endParaRPr lang="it-IT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Pasta all'ortolana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Pasta pomodoro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Riso all'olio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Pizza  ROSSA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Pasta AL POMODORO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PROSCIUTTO COTTO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effectLst/>
                          <a:latin typeface="Arial" panose="020B0604020202020204" pitchFamily="34" charset="0"/>
                        </a:rPr>
                        <a:t>Bastoncini di Pesce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FETTINA DI CARNE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Prosciutto cotto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Polpette di manzo NO UOVA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Finocchi saltati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piselli all'olio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Spinaci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Insalata mista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Tris verdure al forno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8675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3783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dirty="0"/>
                        <a:t>4 SETTIMANA</a:t>
                      </a:r>
                    </a:p>
                    <a:p>
                      <a:pPr algn="ctr"/>
                      <a:r>
                        <a:rPr lang="it-IT" sz="1100" dirty="0"/>
                        <a:t> </a:t>
                      </a:r>
                      <a:endParaRPr lang="it-IT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Pasta all'olio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Pasta al pesto no formaggio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Pastina in brodo di carne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 dirty="0">
                          <a:effectLst/>
                          <a:latin typeface="Arial" panose="020B0604020202020204" pitchFamily="34" charset="0"/>
                        </a:rPr>
                        <a:t>Pasta al pomodoro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PASTA ALLA SALVIA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effectLst/>
                          <a:latin typeface="Arial" panose="020B0604020202020204" pitchFamily="34" charset="0"/>
                        </a:rPr>
                        <a:t>Pollo arrosto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Prosciutto cotto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effectLst/>
                          <a:latin typeface="Arial" panose="020B0604020202020204" pitchFamily="34" charset="0"/>
                        </a:rPr>
                        <a:t>Hamburger di manzo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PROSCIUTTO COTTO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Polpette di pesce NO UOVA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effectLst/>
                          <a:latin typeface="Arial" panose="020B0604020202020204" pitchFamily="34" charset="0"/>
                        </a:rPr>
                        <a:t>Carote filangè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Bietole saltate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Fagiolini al vapore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Insalata verde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 dirty="0">
                          <a:effectLst/>
                          <a:latin typeface="Arial" panose="020B0604020202020204" pitchFamily="34" charset="0"/>
                        </a:rPr>
                        <a:t>Purè di patate NO LATTE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36628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23783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dirty="0"/>
                        <a:t>5 SETTIMANA</a:t>
                      </a:r>
                      <a:endParaRPr lang="it-IT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Pastina in brodo vegetale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RISO ALL’OLIO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Pasta ai broccoli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 dirty="0">
                          <a:effectLst/>
                          <a:latin typeface="Arial" panose="020B0604020202020204" pitchFamily="34" charset="0"/>
                        </a:rPr>
                        <a:t>PASTA AL RAGU’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Riso al pomodoro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85968606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Petto di pollo ALL’OLIO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Merluzzo al pomodoro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FETTINA DI CARNE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PROSCIUTTO COTTO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89256031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Patate al vapore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Tris di verdure al forno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Spinaci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Patate e carote lesse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Carote e finocchi </a:t>
                      </a:r>
                      <a:r>
                        <a:rPr lang="it-IT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filangè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44174131"/>
                  </a:ext>
                </a:extLst>
              </a:tr>
              <a:tr h="447566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+ BUDINO DI SOIA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89404091"/>
                  </a:ext>
                </a:extLst>
              </a:tr>
            </a:tbl>
          </a:graphicData>
        </a:graphic>
      </p:graphicFrame>
      <p:sp>
        <p:nvSpPr>
          <p:cNvPr id="5" name="CasellaDiTesto 4">
            <a:extLst>
              <a:ext uri="{FF2B5EF4-FFF2-40B4-BE49-F238E27FC236}">
                <a16:creationId xmlns:a16="http://schemas.microsoft.com/office/drawing/2014/main" id="{1B9EA906-E2E1-4115-A076-01B1DE5D8E40}"/>
              </a:ext>
            </a:extLst>
          </p:cNvPr>
          <p:cNvSpPr txBox="1"/>
          <p:nvPr/>
        </p:nvSpPr>
        <p:spPr>
          <a:xfrm>
            <a:off x="609547" y="5957568"/>
            <a:ext cx="1097290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9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  <a:p>
            <a:pPr marL="0" marR="0" lvl="0" indent="0" algn="just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  <a:p>
            <a:pPr marL="0" marR="0" lvl="0" indent="0" algn="just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SI INFORMANO I CONSUMATORI CON ALLERGIE O INTOLLERANZE ALIMENTARI, o chi per essi (genitori/tutori), che negli alimenti e nelle bevande preparati e somministrati possono essere contenuti uno o più dei seguenti allergeni come ingredienti o in tracce derivanti dal processo produttivo: CEREALI CONTENENTI GLUTINE, CROSTACEI, UOVA, PESCE, ARACHIDI, SOIA, LATTE (INCLUSO LATTOSIO), FRUTTA A GUSCIO, SEDANO, SENAPE, SEMI DI SESAMO, ANIDRIDE SOLFOROSA E SOLFITI in concentrazioni superiori a 10 mg/kg o 10 mg/litro, LUPINI, MOLLUSCHI e tutti i relativi prodotti derivati o a base di (ai sensi dell’Allegato II Reg. UE 1169/11, D. </a:t>
            </a:r>
            <a:r>
              <a:rPr kumimoji="0" lang="it-IT" sz="8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</a:rPr>
              <a:t>Lgs</a:t>
            </a:r>
            <a:r>
              <a:rPr kumimoji="0" lang="it-IT" sz="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. 109/92, 88/2009 e </a:t>
            </a:r>
            <a:r>
              <a:rPr kumimoji="0" lang="it-IT" sz="8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</a:rPr>
              <a:t>s.m.i.</a:t>
            </a:r>
            <a:r>
              <a:rPr kumimoji="0" lang="it-IT" sz="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). Le informazioni relative alla presenza di soggetti con allergie o intolleranze alimentari vengono raccolte mediante la presentazione di idonea certificazione medica e in fase di produzione vengono formulati pasti personalizzati, privi degli allergeni per cui risulta documentata una sensibilizzazione</a:t>
            </a:r>
            <a:r>
              <a:rPr kumimoji="0" lang="it-IT" sz="9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.</a:t>
            </a: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006091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id="{8BA06053-9C33-4616-8D49-D5C89C95A6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86378" y="157502"/>
            <a:ext cx="9144000" cy="517202"/>
          </a:xfrm>
        </p:spPr>
        <p:txBody>
          <a:bodyPr>
            <a:normAutofit fontScale="62500" lnSpcReduction="20000"/>
          </a:bodyPr>
          <a:lstStyle/>
          <a:p>
            <a:r>
              <a:rPr lang="it-IT" dirty="0"/>
              <a:t>No uova, fragole e kiwi</a:t>
            </a:r>
          </a:p>
          <a:p>
            <a:r>
              <a:rPr lang="it-IT" sz="1700" dirty="0"/>
              <a:t>Inverno </a:t>
            </a:r>
            <a:r>
              <a:rPr lang="it-IT" sz="1700" dirty="0" err="1"/>
              <a:t>a.s.</a:t>
            </a:r>
            <a:r>
              <a:rPr lang="it-IT" sz="1700" dirty="0"/>
              <a:t> 2023-2024</a:t>
            </a:r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277895F0-C8B5-4036-91ED-BC75652ED7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4610163"/>
              </p:ext>
            </p:extLst>
          </p:nvPr>
        </p:nvGraphicFramePr>
        <p:xfrm>
          <a:off x="1408502" y="674704"/>
          <a:ext cx="9321876" cy="52715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25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3949967279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1180363772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2633878879"/>
                    </a:ext>
                  </a:extLst>
                </a:gridCol>
              </a:tblGrid>
              <a:tr h="162231">
                <a:tc rowSpan="2">
                  <a:txBody>
                    <a:bodyPr/>
                    <a:lstStyle/>
                    <a:p>
                      <a:endParaRPr lang="it-IT" sz="900" dirty="0"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LUNEDÌ</a:t>
                      </a:r>
                      <a:endParaRPr lang="it-IT" sz="19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MARTEDÌ 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MERCOLEDÌ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GIOVEDÌ 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VENERDÌ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6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endParaRPr lang="it-IT" sz="100" dirty="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911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dirty="0"/>
                        <a:t>1 SETTIMANA</a:t>
                      </a:r>
                    </a:p>
                    <a:p>
                      <a:pPr algn="ctr"/>
                      <a:endParaRPr lang="it-IT" sz="11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Pasta </a:t>
                      </a:r>
                      <a:r>
                        <a:rPr lang="it-IT" sz="800" b="0" i="0" u="none" strike="noStrike" dirty="0" err="1">
                          <a:effectLst/>
                          <a:latin typeface="Arial" panose="020B0604020202020204" pitchFamily="34" charset="0"/>
                        </a:rPr>
                        <a:t>Rosè</a:t>
                      </a:r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 (</a:t>
                      </a:r>
                      <a:r>
                        <a:rPr lang="it-IT" sz="800" b="0" i="0" u="none" strike="noStrike" dirty="0" err="1">
                          <a:effectLst/>
                          <a:latin typeface="Arial" panose="020B0604020202020204" pitchFamily="34" charset="0"/>
                        </a:rPr>
                        <a:t>pom</a:t>
                      </a:r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 e ricotta)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Riso ALL’OLIO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effectLst/>
                          <a:latin typeface="Arial" panose="020B0604020202020204" pitchFamily="34" charset="0"/>
                        </a:rPr>
                        <a:t>Pasta ragù vegetale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PASTA  al pomodoro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Passato di verdura con pasta riso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Tacchino al forno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Arista al forno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Formaggio Caciotta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Pesce croccante al forno/ merluzzo salvia e limone/livornese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 dirty="0">
                          <a:effectLst/>
                          <a:latin typeface="Arial" panose="020B0604020202020204" pitchFamily="34" charset="0"/>
                        </a:rPr>
                        <a:t>FETTINA CARNE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effectLst/>
                          <a:latin typeface="Arial" panose="020B0604020202020204" pitchFamily="34" charset="0"/>
                        </a:rPr>
                        <a:t>Fagiolini al vapore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Spinaci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Carote </a:t>
                      </a:r>
                      <a:r>
                        <a:rPr lang="it-IT" sz="800" b="0" i="0" u="none" strike="noStrike" dirty="0" err="1">
                          <a:effectLst/>
                          <a:latin typeface="Arial" panose="020B0604020202020204" pitchFamily="34" charset="0"/>
                        </a:rPr>
                        <a:t>filangè</a:t>
                      </a:r>
                      <a:endParaRPr lang="it-IT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effectLst/>
                          <a:latin typeface="Arial" panose="020B0604020202020204" pitchFamily="34" charset="0"/>
                        </a:rPr>
                        <a:t>Purè di patate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effectLst/>
                          <a:latin typeface="Arial" panose="020B0604020202020204" pitchFamily="34" charset="0"/>
                        </a:rPr>
                        <a:t>Insalata verde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76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 NO KIWI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 NO KIWI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 NO KIWI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 NO KIWI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Yogurt NO FRAGOLA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3783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dirty="0"/>
                        <a:t>2 SETTIMANA</a:t>
                      </a:r>
                      <a:endParaRPr lang="it-IT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Pasta al pesto NO FORMAGGIO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Passato di Legumi con Riso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Pasta ai broccoli bianca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 dirty="0">
                          <a:effectLst/>
                          <a:latin typeface="Arial" panose="020B0604020202020204" pitchFamily="34" charset="0"/>
                        </a:rPr>
                        <a:t>Pasta all’olio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 dirty="0">
                          <a:effectLst/>
                          <a:latin typeface="Arial" panose="020B0604020202020204" pitchFamily="34" charset="0"/>
                        </a:rPr>
                        <a:t>PASTA al ragù di carne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Coscio pollo arrosto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effectLst/>
                          <a:latin typeface="Arial" panose="020B0604020202020204" pitchFamily="34" charset="0"/>
                        </a:rPr>
                        <a:t>Formaggio Stracchino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Pesce alla mugnaia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Hamburger di manzo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Fagiolini al vapore/al pomodoro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Carote e finocchi </a:t>
                      </a:r>
                      <a:r>
                        <a:rPr lang="it-IT" sz="800" b="0" i="0" u="none" strike="noStrike" dirty="0" err="1">
                          <a:effectLst/>
                          <a:latin typeface="Arial" panose="020B0604020202020204" pitchFamily="34" charset="0"/>
                        </a:rPr>
                        <a:t>filangè</a:t>
                      </a:r>
                      <a:endParaRPr lang="it-IT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 dirty="0">
                          <a:effectLst/>
                          <a:latin typeface="Arial" panose="020B0604020202020204" pitchFamily="34" charset="0"/>
                        </a:rPr>
                        <a:t>Piselli all’olio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Bietola saltata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 dirty="0">
                          <a:effectLst/>
                          <a:latin typeface="Arial" panose="020B0604020202020204" pitchFamily="34" charset="0"/>
                        </a:rPr>
                        <a:t>Carote stufate cin cipolla e pomodoro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8400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 NO KIWI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 NO KIWI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 NO KIWI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 NO KIWI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 NO KIWI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3783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dirty="0"/>
                        <a:t>3 SETTIMANA</a:t>
                      </a:r>
                      <a:endParaRPr lang="it-IT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Pasta all'ortolana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Pasta pomodoro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Riso all'olio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Pizza margherita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Pasta </a:t>
                      </a:r>
                      <a:r>
                        <a:rPr lang="it-IT" sz="800" b="0" i="0" u="none" strike="noStrike" dirty="0" err="1">
                          <a:effectLst/>
                          <a:latin typeface="Arial" panose="020B0604020202020204" pitchFamily="34" charset="0"/>
                        </a:rPr>
                        <a:t>Rosè</a:t>
                      </a:r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 (</a:t>
                      </a:r>
                      <a:r>
                        <a:rPr lang="it-IT" sz="800" b="0" i="0" u="none" strike="noStrike" dirty="0" err="1">
                          <a:effectLst/>
                          <a:latin typeface="Arial" panose="020B0604020202020204" pitchFamily="34" charset="0"/>
                        </a:rPr>
                        <a:t>pom</a:t>
                      </a:r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 e ricotta)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effectLst/>
                          <a:latin typeface="Arial" panose="020B0604020202020204" pitchFamily="34" charset="0"/>
                        </a:rPr>
                        <a:t>Formaggio fresco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effectLst/>
                          <a:latin typeface="Arial" panose="020B0604020202020204" pitchFamily="34" charset="0"/>
                        </a:rPr>
                        <a:t>Bastoncini di Pesce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FETTINA DI CARNE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Prosciutto cotto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Polpette di manzo NO UOVA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Finocchi saltati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piselli all'olio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Spinaci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Insalata mista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Tris verdure al forno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8675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 NO KIWI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 NO KIWI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 NO KIWI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 NO KIWI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 NO KIWI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3783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dirty="0"/>
                        <a:t>4 SETTIMANA</a:t>
                      </a:r>
                    </a:p>
                    <a:p>
                      <a:pPr algn="ctr"/>
                      <a:r>
                        <a:rPr lang="it-IT" sz="1100" dirty="0"/>
                        <a:t> </a:t>
                      </a:r>
                      <a:endParaRPr lang="it-IT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Pasta all'olio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Pasta al pesto NO FORMAGGIO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Pastina in brodo di carne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 dirty="0">
                          <a:effectLst/>
                          <a:latin typeface="Arial" panose="020B0604020202020204" pitchFamily="34" charset="0"/>
                        </a:rPr>
                        <a:t>Pasta al pomodoro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PASTA ALL’OLIO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Pollo arrosto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Prosciutto cotto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effectLst/>
                          <a:latin typeface="Arial" panose="020B0604020202020204" pitchFamily="34" charset="0"/>
                        </a:rPr>
                        <a:t>Hamburger di manzo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Ricotta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Polpette di pesce NO UOVA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effectLst/>
                          <a:latin typeface="Arial" panose="020B0604020202020204" pitchFamily="34" charset="0"/>
                        </a:rPr>
                        <a:t>Carote filangè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Bietole saltate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Fagiolini al vapore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Insalata verde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 dirty="0">
                          <a:effectLst/>
                          <a:latin typeface="Arial" panose="020B0604020202020204" pitchFamily="34" charset="0"/>
                        </a:rPr>
                        <a:t>Purè di patate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36628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 NO KIWI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 NO KIWI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 NO KIWI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 NO KIWI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 NO KIWI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23783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dirty="0"/>
                        <a:t>5 SETTIMANA</a:t>
                      </a:r>
                      <a:endParaRPr lang="it-IT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Pastina in brodo vegetale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Risotto alla parmigiana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Pasta ai broccoli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 dirty="0">
                          <a:effectLst/>
                          <a:latin typeface="Arial" panose="020B0604020202020204" pitchFamily="34" charset="0"/>
                        </a:rPr>
                        <a:t>PASTA al ragù di carne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Riso al pomodoro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85968606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Petto di pollo al latte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Merluzzo al pomodoro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FETTINA DI CARNE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Stracchino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89256031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Patate al vapore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Tris di verdure al forno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Spinaci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Patate e carote lesse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Carote e finocchi </a:t>
                      </a:r>
                      <a:r>
                        <a:rPr lang="it-IT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filangè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44174131"/>
                  </a:ext>
                </a:extLst>
              </a:tr>
              <a:tr h="447566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 NO KIWI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 NO KIWI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 NO KIWI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 Yogurt NO FRAGOLA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 NO KIWI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89404091"/>
                  </a:ext>
                </a:extLst>
              </a:tr>
            </a:tbl>
          </a:graphicData>
        </a:graphic>
      </p:graphicFrame>
      <p:sp>
        <p:nvSpPr>
          <p:cNvPr id="5" name="CasellaDiTesto 4">
            <a:extLst>
              <a:ext uri="{FF2B5EF4-FFF2-40B4-BE49-F238E27FC236}">
                <a16:creationId xmlns:a16="http://schemas.microsoft.com/office/drawing/2014/main" id="{1B9EA906-E2E1-4115-A076-01B1DE5D8E40}"/>
              </a:ext>
            </a:extLst>
          </p:cNvPr>
          <p:cNvSpPr txBox="1"/>
          <p:nvPr/>
        </p:nvSpPr>
        <p:spPr>
          <a:xfrm>
            <a:off x="609547" y="5957568"/>
            <a:ext cx="1097290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9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  <a:p>
            <a:pPr marL="0" marR="0" lvl="0" indent="0" algn="just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  <a:p>
            <a:pPr marL="0" marR="0" lvl="0" indent="0" algn="just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SI INFORMANO I CONSUMATORI CON ALLERGIE O INTOLLERANZE ALIMENTARI, o chi per essi (genitori/tutori), che negli alimenti e nelle bevande preparati e somministrati possono essere contenuti uno o più dei seguenti allergeni come ingredienti o in tracce derivanti dal processo produttivo: CEREALI CONTENENTI GLUTINE, CROSTACEI, UOVA, PESCE, ARACHIDI, SOIA, LATTE (INCLUSO LATTOSIO), FRUTTA A GUSCIO, SEDANO, SENAPE, SEMI DI SESAMO, ANIDRIDE SOLFOROSA E SOLFITI in concentrazioni superiori a 10 mg/kg o 10 mg/litro, LUPINI, MOLLUSCHI e tutti i relativi prodotti derivati o a base di (ai sensi dell’Allegato II Reg. UE 1169/11, D. </a:t>
            </a:r>
            <a:r>
              <a:rPr kumimoji="0" lang="it-IT" sz="8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</a:rPr>
              <a:t>Lgs</a:t>
            </a:r>
            <a:r>
              <a:rPr kumimoji="0" lang="it-IT" sz="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. 109/92, 88/2009 e </a:t>
            </a:r>
            <a:r>
              <a:rPr kumimoji="0" lang="it-IT" sz="8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</a:rPr>
              <a:t>s.m.i.</a:t>
            </a:r>
            <a:r>
              <a:rPr kumimoji="0" lang="it-IT" sz="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). Le informazioni relative alla presenza di soggetti con allergie o intolleranze alimentari vengono raccolte mediante la presentazione di idonea certificazione medica e in fase di produzione vengono formulati pasti personalizzati, privi degli allergeni per cui risulta documentata una sensibilizzazione</a:t>
            </a:r>
            <a:r>
              <a:rPr kumimoji="0" lang="it-IT" sz="9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.</a:t>
            </a: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7982648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id="{8BA06053-9C33-4616-8D49-D5C89C95A6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86378" y="157502"/>
            <a:ext cx="9144000" cy="517202"/>
          </a:xfrm>
        </p:spPr>
        <p:txBody>
          <a:bodyPr>
            <a:normAutofit fontScale="62500" lnSpcReduction="20000"/>
          </a:bodyPr>
          <a:lstStyle/>
          <a:p>
            <a:r>
              <a:rPr lang="it-IT" dirty="0"/>
              <a:t>Menù no kiwi</a:t>
            </a:r>
          </a:p>
          <a:p>
            <a:r>
              <a:rPr lang="it-IT" sz="1700" dirty="0"/>
              <a:t>Inverno </a:t>
            </a:r>
            <a:r>
              <a:rPr lang="it-IT" sz="1700" dirty="0" err="1"/>
              <a:t>a.s.</a:t>
            </a:r>
            <a:r>
              <a:rPr lang="it-IT" sz="1700" dirty="0"/>
              <a:t> 2023-2024</a:t>
            </a:r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277895F0-C8B5-4036-91ED-BC75652ED7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1065138"/>
              </p:ext>
            </p:extLst>
          </p:nvPr>
        </p:nvGraphicFramePr>
        <p:xfrm>
          <a:off x="1408502" y="674704"/>
          <a:ext cx="9321876" cy="55320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25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3949967279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1180363772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2633878879"/>
                    </a:ext>
                  </a:extLst>
                </a:gridCol>
              </a:tblGrid>
              <a:tr h="162231">
                <a:tc rowSpan="2">
                  <a:txBody>
                    <a:bodyPr/>
                    <a:lstStyle/>
                    <a:p>
                      <a:endParaRPr lang="it-IT" sz="900" dirty="0"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LUNEDÌ</a:t>
                      </a:r>
                      <a:endParaRPr lang="it-IT" sz="19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MARTEDÌ 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MERCOLEDÌ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GIOVEDÌ 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VENERDÌ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6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endParaRPr lang="it-IT" sz="100" dirty="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911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dirty="0"/>
                        <a:t>1 SETTIMANA</a:t>
                      </a:r>
                    </a:p>
                    <a:p>
                      <a:pPr algn="ctr"/>
                      <a:endParaRPr lang="it-IT" sz="11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Rosè</a:t>
                      </a: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 (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pom</a:t>
                      </a: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 e ricotta)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Riso all'olio e grana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Pasta ragù vegetale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Ravioli al pomodoro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Passato di verdura con pasta riso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Tacchino al forno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Arista al forno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Formaggio Caciotta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Pesce croccante al forno/ merluzzo salvia e limone/livornese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1" i="0" u="none" strike="noStrike">
                          <a:effectLst/>
                          <a:latin typeface="Arial" panose="020B0604020202020204" pitchFamily="34" charset="0"/>
                        </a:rPr>
                        <a:t>Frittata di zucchine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Fagiolini al vapore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Spinaci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Carote 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filangè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Purè di patate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Insalata verde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76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 NO KIWI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 NO KIWI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 NO KIWI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 NO KIWI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Yogurt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3783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dirty="0"/>
                        <a:t>2 SETTIMANA</a:t>
                      </a:r>
                      <a:endParaRPr lang="it-IT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al pesto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Passato di Legumi con Riso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ai broccoli bianca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1" i="0" u="none" strike="noStrike" dirty="0">
                          <a:effectLst/>
                          <a:latin typeface="Arial" panose="020B0604020202020204" pitchFamily="34" charset="0"/>
                        </a:rPr>
                        <a:t>Pasta all’olio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1" i="0" u="none" strike="noStrike">
                          <a:effectLst/>
                          <a:latin typeface="Arial" panose="020B0604020202020204" pitchFamily="34" charset="0"/>
                        </a:rPr>
                        <a:t>Lasagne al ragù di carne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Coscio pollo arrosto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Formaggio Stracchino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Pesce alla mugnaia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Hamburger di manzo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Fagiolini al vapore/al pomodoro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Carote e finocchi 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filangè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1" i="0" u="none" strike="noStrike" dirty="0">
                          <a:effectLst/>
                          <a:latin typeface="Arial" panose="020B0604020202020204" pitchFamily="34" charset="0"/>
                        </a:rPr>
                        <a:t>Piselli all’olio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Bietola saltata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1" i="0" u="none" strike="noStrike" dirty="0">
                          <a:effectLst/>
                          <a:latin typeface="Arial" panose="020B0604020202020204" pitchFamily="34" charset="0"/>
                        </a:rPr>
                        <a:t>Carote stufate cin cipolla e pomodoro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8400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 NO KIWI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 NO KIWI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 NO KIWI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 NO KIWI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 NO KIWI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3783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dirty="0"/>
                        <a:t>3 SETTIMANA</a:t>
                      </a:r>
                      <a:endParaRPr lang="it-IT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Pasta all'ortolana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Pasta pomodoro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Riso all'olio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Pizza margherita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Rosè</a:t>
                      </a: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 (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pom</a:t>
                      </a: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 e ricotta)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Formaggio fresco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Bastoncini di Pesce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Frittata al formaggio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Prosciutto cotto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Polpette di manzo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Finocchi saltati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piselli all'olio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Spinaci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Insalata mista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Tris verdure al forno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8675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 NO KIWI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 NO KIWI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 NO KIWI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 NO KIWI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 NO KIWI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3783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dirty="0"/>
                        <a:t>4 SETTIMANA</a:t>
                      </a:r>
                    </a:p>
                    <a:p>
                      <a:pPr algn="ctr"/>
                      <a:r>
                        <a:rPr lang="it-IT" sz="1100" dirty="0"/>
                        <a:t> </a:t>
                      </a:r>
                      <a:endParaRPr lang="it-IT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all'olio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al pesto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Pastina in brodo di carne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1" i="0" u="none" strike="noStrike" dirty="0">
                          <a:effectLst/>
                          <a:latin typeface="Arial" panose="020B0604020202020204" pitchFamily="34" charset="0"/>
                        </a:rPr>
                        <a:t>Pasta al pomodoro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Ravioli burro e salvia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Pollo arrosto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Prosciutto cotto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Hamburger di manzo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Ricotta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Polpette di pesce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Carote filangè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Bietole saltate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Fagiolini al vapore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Insalata verde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1" i="0" u="none" strike="noStrike" dirty="0">
                          <a:effectLst/>
                          <a:latin typeface="Arial" panose="020B0604020202020204" pitchFamily="34" charset="0"/>
                        </a:rPr>
                        <a:t>Purè di patate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36628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 NO KIWI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 NO KIWI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 NO KIWI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 NO KIWI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 NO KIWI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23783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dirty="0"/>
                        <a:t>5 SETTIMANA</a:t>
                      </a:r>
                      <a:endParaRPr lang="it-IT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Pastina in brodo vegetale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Risotto alla parmigiana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ai broccoli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Lasagne al ragù di carne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Riso al pomodoro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85968606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Petto di pollo al latte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Merluzzo al pomodoro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Frittata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Stracchino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89256031"/>
                  </a:ext>
                </a:extLst>
              </a:tr>
              <a:tr h="22378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Patate al vapore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Tris di verdure al forno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Spinaci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Patate e carote lesse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Carote e finocchi </a:t>
                      </a:r>
                      <a:r>
                        <a:rPr lang="it-IT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filangè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44174131"/>
                  </a:ext>
                </a:extLst>
              </a:tr>
              <a:tr h="447566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 NO KIWI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 NO KIWI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 NO KIWI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 Yogurt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 NO KIWI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89404091"/>
                  </a:ext>
                </a:extLst>
              </a:tr>
            </a:tbl>
          </a:graphicData>
        </a:graphic>
      </p:graphicFrame>
      <p:sp>
        <p:nvSpPr>
          <p:cNvPr id="5" name="CasellaDiTesto 4">
            <a:extLst>
              <a:ext uri="{FF2B5EF4-FFF2-40B4-BE49-F238E27FC236}">
                <a16:creationId xmlns:a16="http://schemas.microsoft.com/office/drawing/2014/main" id="{1B9EA906-E2E1-4115-A076-01B1DE5D8E40}"/>
              </a:ext>
            </a:extLst>
          </p:cNvPr>
          <p:cNvSpPr txBox="1"/>
          <p:nvPr/>
        </p:nvSpPr>
        <p:spPr>
          <a:xfrm>
            <a:off x="609547" y="5957568"/>
            <a:ext cx="1097290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9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  <a:p>
            <a:pPr marL="0" marR="0" lvl="0" indent="0" algn="just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  <a:p>
            <a:pPr marL="0" marR="0" lvl="0" indent="0" algn="just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SI INFORMANO I CONSUMATORI CON ALLERGIE O INTOLLERANZE ALIMENTARI, o chi per essi (genitori/tutori), che negli alimenti e nelle bevande preparati e somministrati possono essere contenuti uno o più dei seguenti allergeni come ingredienti o in tracce derivanti dal processo produttivo: CEREALI CONTENENTI GLUTINE, CROSTACEI, UOVA, PESCE, ARACHIDI, SOIA, LATTE (INCLUSO LATTOSIO), FRUTTA A GUSCIO, SEDANO, SENAPE, SEMI DI SESAMO, ANIDRIDE SOLFOROSA E SOLFITI in concentrazioni superiori a 10 mg/kg o 10 mg/litro, LUPINI, MOLLUSCHI e tutti i relativi prodotti derivati o a base di (ai sensi dell’Allegato II Reg. UE 1169/11, D. </a:t>
            </a:r>
            <a:r>
              <a:rPr kumimoji="0" lang="it-IT" sz="8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</a:rPr>
              <a:t>Lgs</a:t>
            </a:r>
            <a:r>
              <a:rPr kumimoji="0" lang="it-IT" sz="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. 109/92, 88/2009 e </a:t>
            </a:r>
            <a:r>
              <a:rPr kumimoji="0" lang="it-IT" sz="8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</a:rPr>
              <a:t>s.m.i.</a:t>
            </a:r>
            <a:r>
              <a:rPr kumimoji="0" lang="it-IT" sz="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). Le informazioni relative alla presenza di soggetti con allergie o intolleranze alimentari vengono raccolte mediante la presentazione di idonea certificazione medica e in fase di produzione vengono formulati pasti personalizzati, privi degli allergeni per cui risulta documentata una sensibilizzazione</a:t>
            </a:r>
            <a:r>
              <a:rPr kumimoji="0" lang="it-IT" sz="9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.</a:t>
            </a: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5405533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8305</Words>
  <Application>Microsoft Office PowerPoint</Application>
  <PresentationFormat>Widescreen</PresentationFormat>
  <Paragraphs>1612</Paragraphs>
  <Slides>14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Paolini Serena</dc:creator>
  <cp:lastModifiedBy>Paolini Serena</cp:lastModifiedBy>
  <cp:revision>1</cp:revision>
  <dcterms:created xsi:type="dcterms:W3CDTF">2023-10-09T07:13:22Z</dcterms:created>
  <dcterms:modified xsi:type="dcterms:W3CDTF">2023-10-24T10:53:56Z</dcterms:modified>
</cp:coreProperties>
</file>