
<file path=[Content_Types].xml><?xml version="1.0" encoding="utf-8"?>
<Types xmlns="http://schemas.openxmlformats.org/package/2006/content-types"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4"/>
  </p:sldMasterIdLst>
  <p:notesMasterIdLst>
    <p:notesMasterId r:id="rId6"/>
  </p:notesMasterIdLst>
  <p:sldIdLst>
    <p:sldId id="259" r:id="rId5"/>
  </p:sldIdLst>
  <p:sldSz cx="10691813" cy="7559675"/>
  <p:notesSz cx="6797675" cy="99298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1">
          <p15:clr>
            <a:srgbClr val="A4A3A4"/>
          </p15:clr>
        </p15:guide>
        <p15:guide id="2" pos="649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CD5D4"/>
    <a:srgbClr val="F99F9D"/>
    <a:srgbClr val="FAB4B2"/>
    <a:srgbClr val="F1FA9E"/>
    <a:srgbClr val="0D6930"/>
    <a:srgbClr val="EDF977"/>
    <a:srgbClr val="F9EAB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92A8D36-11B7-4CA6-B4BC-1E5FAA2149A1}" v="2" dt="2025-03-03T10:39:25.71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876"/>
    <p:restoredTop sz="94705"/>
  </p:normalViewPr>
  <p:slideViewPr>
    <p:cSldViewPr snapToGrid="0" snapToObjects="1">
      <p:cViewPr varScale="1">
        <p:scale>
          <a:sx n="96" d="100"/>
          <a:sy n="96" d="100"/>
        </p:scale>
        <p:origin x="1668" y="90"/>
      </p:cViewPr>
      <p:guideLst>
        <p:guide orient="horz" pos="2381"/>
        <p:guide pos="649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5" cy="36004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CCC767-4D08-B649-8B6A-63111BEF20DE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030288" y="1241425"/>
            <a:ext cx="4737100" cy="3351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79768" y="4778722"/>
            <a:ext cx="5438140" cy="390986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r>
              <a:rPr lang="it-IT"/>
              <a:t>Modifica gli stili del testo dello schema
Secondo livello
Terzo livello
Quarto livello
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9431600"/>
            <a:ext cx="2945659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50443" y="9431600"/>
            <a:ext cx="2945659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1EEE85-BA52-EF4B-8E17-21D7E00C81AC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958666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81EEE85-BA52-EF4B-8E17-21D7E00C81AC}" type="slidenum">
              <a:rPr lang="it-IT" smtClean="0"/>
              <a:t>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53519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1886" y="1237197"/>
            <a:ext cx="9088041" cy="2631887"/>
          </a:xfrm>
        </p:spPr>
        <p:txBody>
          <a:bodyPr anchor="b"/>
          <a:lstStyle>
            <a:lvl1pPr algn="ctr">
              <a:defRPr sz="6614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36477" y="3970580"/>
            <a:ext cx="8018860" cy="1825171"/>
          </a:xfrm>
        </p:spPr>
        <p:txBody>
          <a:bodyPr/>
          <a:lstStyle>
            <a:lvl1pPr marL="0" indent="0" algn="ctr">
              <a:buNone/>
              <a:defRPr sz="2646"/>
            </a:lvl1pPr>
            <a:lvl2pPr marL="503972" indent="0" algn="ctr">
              <a:buNone/>
              <a:defRPr sz="2205"/>
            </a:lvl2pPr>
            <a:lvl3pPr marL="1007943" indent="0" algn="ctr">
              <a:buNone/>
              <a:defRPr sz="1984"/>
            </a:lvl3pPr>
            <a:lvl4pPr marL="1511915" indent="0" algn="ctr">
              <a:buNone/>
              <a:defRPr sz="1764"/>
            </a:lvl4pPr>
            <a:lvl5pPr marL="2015886" indent="0" algn="ctr">
              <a:buNone/>
              <a:defRPr sz="1764"/>
            </a:lvl5pPr>
            <a:lvl6pPr marL="2519858" indent="0" algn="ctr">
              <a:buNone/>
              <a:defRPr sz="1764"/>
            </a:lvl6pPr>
            <a:lvl7pPr marL="3023829" indent="0" algn="ctr">
              <a:buNone/>
              <a:defRPr sz="1764"/>
            </a:lvl7pPr>
            <a:lvl8pPr marL="3527801" indent="0" algn="ctr">
              <a:buNone/>
              <a:defRPr sz="1764"/>
            </a:lvl8pPr>
            <a:lvl9pPr marL="4031772" indent="0" algn="ctr">
              <a:buNone/>
              <a:defRPr sz="1764"/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137334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363478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51329" y="402483"/>
            <a:ext cx="2305422" cy="6406475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35063" y="402483"/>
            <a:ext cx="6782619" cy="6406475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318730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999180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9494" y="1884671"/>
            <a:ext cx="9221689" cy="3144614"/>
          </a:xfrm>
        </p:spPr>
        <p:txBody>
          <a:bodyPr anchor="b"/>
          <a:lstStyle>
            <a:lvl1pPr>
              <a:defRPr sz="6614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9494" y="5059035"/>
            <a:ext cx="9221689" cy="1653678"/>
          </a:xfrm>
        </p:spPr>
        <p:txBody>
          <a:bodyPr/>
          <a:lstStyle>
            <a:lvl1pPr marL="0" indent="0">
              <a:buNone/>
              <a:defRPr sz="2646">
                <a:solidFill>
                  <a:schemeClr val="tx1"/>
                </a:solidFill>
              </a:defRPr>
            </a:lvl1pPr>
            <a:lvl2pPr marL="503972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2pPr>
            <a:lvl3pPr marL="1007943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3pPr>
            <a:lvl4pPr marL="1511915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4pPr>
            <a:lvl5pPr marL="2015886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5pPr>
            <a:lvl6pPr marL="2519858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6pPr>
            <a:lvl7pPr marL="3023829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7pPr>
            <a:lvl8pPr marL="3527801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8pPr>
            <a:lvl9pPr marL="4031772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237882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35062" y="2012414"/>
            <a:ext cx="4544021" cy="4796544"/>
          </a:xfrm>
        </p:spPr>
        <p:txBody>
          <a:bodyPr/>
          <a:lstStyle/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12730" y="2012414"/>
            <a:ext cx="4544021" cy="4796544"/>
          </a:xfrm>
        </p:spPr>
        <p:txBody>
          <a:bodyPr/>
          <a:lstStyle/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34948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402484"/>
            <a:ext cx="9221689" cy="1461188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1853171"/>
            <a:ext cx="4523137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6456" y="2761381"/>
            <a:ext cx="4523137" cy="4061576"/>
          </a:xfrm>
        </p:spPr>
        <p:txBody>
          <a:bodyPr/>
          <a:lstStyle/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12731" y="1853171"/>
            <a:ext cx="4545413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12731" y="2761381"/>
            <a:ext cx="4545413" cy="4061576"/>
          </a:xfrm>
        </p:spPr>
        <p:txBody>
          <a:bodyPr/>
          <a:lstStyle/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968518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152686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19374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45413" y="1088455"/>
            <a:ext cx="5412730" cy="5372269"/>
          </a:xfrm>
        </p:spPr>
        <p:txBody>
          <a:bodyPr/>
          <a:lstStyle>
            <a:lvl1pPr>
              <a:defRPr sz="3527"/>
            </a:lvl1pPr>
            <a:lvl2pPr>
              <a:defRPr sz="3086"/>
            </a:lvl2pPr>
            <a:lvl3pPr>
              <a:defRPr sz="2646"/>
            </a:lvl3pPr>
            <a:lvl4pPr>
              <a:defRPr sz="2205"/>
            </a:lvl4pPr>
            <a:lvl5pPr>
              <a:defRPr sz="2205"/>
            </a:lvl5pPr>
            <a:lvl6pPr>
              <a:defRPr sz="2205"/>
            </a:lvl6pPr>
            <a:lvl7pPr>
              <a:defRPr sz="2205"/>
            </a:lvl7pPr>
            <a:lvl8pPr>
              <a:defRPr sz="2205"/>
            </a:lvl8pPr>
            <a:lvl9pPr>
              <a:defRPr sz="2205"/>
            </a:lvl9pPr>
          </a:lstStyle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836670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45413" y="1088455"/>
            <a:ext cx="5412730" cy="5372269"/>
          </a:xfrm>
        </p:spPr>
        <p:txBody>
          <a:bodyPr anchor="t"/>
          <a:lstStyle>
            <a:lvl1pPr marL="0" indent="0">
              <a:buNone/>
              <a:defRPr sz="3527"/>
            </a:lvl1pPr>
            <a:lvl2pPr marL="503972" indent="0">
              <a:buNone/>
              <a:defRPr sz="3086"/>
            </a:lvl2pPr>
            <a:lvl3pPr marL="1007943" indent="0">
              <a:buNone/>
              <a:defRPr sz="2646"/>
            </a:lvl3pPr>
            <a:lvl4pPr marL="1511915" indent="0">
              <a:buNone/>
              <a:defRPr sz="2205"/>
            </a:lvl4pPr>
            <a:lvl5pPr marL="2015886" indent="0">
              <a:buNone/>
              <a:defRPr sz="2205"/>
            </a:lvl5pPr>
            <a:lvl6pPr marL="2519858" indent="0">
              <a:buNone/>
              <a:defRPr sz="2205"/>
            </a:lvl6pPr>
            <a:lvl7pPr marL="3023829" indent="0">
              <a:buNone/>
              <a:defRPr sz="2205"/>
            </a:lvl7pPr>
            <a:lvl8pPr marL="3527801" indent="0">
              <a:buNone/>
              <a:defRPr sz="2205"/>
            </a:lvl8pPr>
            <a:lvl9pPr marL="4031772" indent="0">
              <a:buNone/>
              <a:defRPr sz="2205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431471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5062" y="402484"/>
            <a:ext cx="9221689" cy="14611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5062" y="2012414"/>
            <a:ext cx="9221689" cy="47965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
Secondo livello
Terzo livello
Quarto livello
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5062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8DD6FA-E2AF-DC43-858D-1B8D02180AEC}" type="datetimeFigureOut">
              <a:rPr lang="it-IT" smtClean="0"/>
              <a:t>01/04/2025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41663" y="7006700"/>
            <a:ext cx="3608487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51093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D0D06D-47A6-3446-AC4F-D121D293084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445906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1007943" rtl="0" eaLnBrk="1" latinLnBrk="0" hangingPunct="1">
        <a:lnSpc>
          <a:spcPct val="90000"/>
        </a:lnSpc>
        <a:spcBef>
          <a:spcPct val="0"/>
        </a:spcBef>
        <a:buNone/>
        <a:defRPr sz="48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986" indent="-251986" algn="l" defTabSz="1007943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sz="3086" kern="1200">
          <a:solidFill>
            <a:schemeClr val="tx1"/>
          </a:solidFill>
          <a:latin typeface="+mn-lt"/>
          <a:ea typeface="+mn-ea"/>
          <a:cs typeface="+mn-cs"/>
        </a:defRPr>
      </a:lvl1pPr>
      <a:lvl2pPr marL="75595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259929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3pPr>
      <a:lvl4pPr marL="1763900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267872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771844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275815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77978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283758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39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7943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1915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5886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19858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3829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7801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17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ella 4">
            <a:extLst>
              <a:ext uri="{FF2B5EF4-FFF2-40B4-BE49-F238E27FC236}">
                <a16:creationId xmlns:a16="http://schemas.microsoft.com/office/drawing/2014/main" id="{4E389CA4-FDD1-A047-8121-86CF3E1CA69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8140217"/>
              </p:ext>
            </p:extLst>
          </p:nvPr>
        </p:nvGraphicFramePr>
        <p:xfrm>
          <a:off x="822528" y="643537"/>
          <a:ext cx="9286772" cy="6390945"/>
        </p:xfrm>
        <a:graphic>
          <a:graphicData uri="http://schemas.openxmlformats.org/drawingml/2006/table">
            <a:tbl>
              <a:tblPr firstRow="1" bandRow="1">
                <a:effectLst/>
                <a:tableStyleId>{5940675A-B579-460E-94D1-54222C63F5DA}</a:tableStyleId>
              </a:tblPr>
              <a:tblGrid>
                <a:gridCol w="8905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7923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79237">
                  <a:extLst>
                    <a:ext uri="{9D8B030D-6E8A-4147-A177-3AD203B41FA5}">
                      <a16:colId xmlns:a16="http://schemas.microsoft.com/office/drawing/2014/main" val="3949967279"/>
                    </a:ext>
                  </a:extLst>
                </a:gridCol>
                <a:gridCol w="1679237">
                  <a:extLst>
                    <a:ext uri="{9D8B030D-6E8A-4147-A177-3AD203B41FA5}">
                      <a16:colId xmlns:a16="http://schemas.microsoft.com/office/drawing/2014/main" val="1180363772"/>
                    </a:ext>
                  </a:extLst>
                </a:gridCol>
                <a:gridCol w="167923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679237">
                  <a:extLst>
                    <a:ext uri="{9D8B030D-6E8A-4147-A177-3AD203B41FA5}">
                      <a16:colId xmlns:a16="http://schemas.microsoft.com/office/drawing/2014/main" val="2633878879"/>
                    </a:ext>
                  </a:extLst>
                </a:gridCol>
              </a:tblGrid>
              <a:tr h="261512">
                <a:tc rowSpan="2">
                  <a:txBody>
                    <a:bodyPr/>
                    <a:lstStyle/>
                    <a:p>
                      <a:endParaRPr lang="it-IT" sz="900" dirty="0">
                        <a:latin typeface="+mj-lt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200" b="1" dirty="0">
                          <a:solidFill>
                            <a:schemeClr val="bg1"/>
                          </a:solidFill>
                          <a:latin typeface="+mj-lt"/>
                        </a:rPr>
                        <a:t>LUNEDÌ</a:t>
                      </a:r>
                      <a:endParaRPr lang="it-IT" sz="1900" dirty="0"/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200" b="1" dirty="0">
                          <a:solidFill>
                            <a:schemeClr val="bg1"/>
                          </a:solidFill>
                          <a:latin typeface="+mj-lt"/>
                        </a:rPr>
                        <a:t>MARTEDÌ 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200" b="1" dirty="0">
                          <a:solidFill>
                            <a:schemeClr val="bg1"/>
                          </a:solidFill>
                          <a:latin typeface="+mj-lt"/>
                        </a:rPr>
                        <a:t>MERCOLEDÌ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200" b="1" dirty="0">
                          <a:solidFill>
                            <a:schemeClr val="bg1"/>
                          </a:solidFill>
                          <a:latin typeface="+mj-lt"/>
                        </a:rPr>
                        <a:t>GIOVEDÌ 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200" b="1" dirty="0">
                          <a:solidFill>
                            <a:schemeClr val="bg1"/>
                          </a:solidFill>
                          <a:latin typeface="+mj-lt"/>
                        </a:rPr>
                        <a:t>VENERDÌ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213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solidFill>
                      <a:schemeClr val="bg1"/>
                    </a:solidFill>
                  </a:tcPr>
                </a:tc>
                <a:tc gridSpan="5">
                  <a:txBody>
                    <a:bodyPr/>
                    <a:lstStyle/>
                    <a:p>
                      <a:endParaRPr lang="it-IT" sz="100" dirty="0"/>
                    </a:p>
                  </a:txBody>
                  <a:tcPr marL="0" marR="0" marT="0" marB="0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it-IT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77698">
                <a:tc rowSpan="5">
                  <a:txBody>
                    <a:bodyPr/>
                    <a:lstStyle/>
                    <a:p>
                      <a:pPr algn="ctr"/>
                      <a:r>
                        <a:rPr lang="it-IT" sz="1100" b="1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latin typeface="+mj-lt"/>
                          <a:cs typeface="Arial"/>
                        </a:rPr>
                        <a:t>1 SETTIMANA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al POMODORO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Risotto alle zucchine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Passato di verdure con farro/Farro freddo all’ortolana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all'olio 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al pomodoro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1294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ALTERNATIVA*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Prosciutto cotto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 err="1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Croccole</a:t>
                      </a: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 di pesce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FRITTATA NO LATTE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Scaloppina di pollo alla salvia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Insalata verde e pomodori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Carote filate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Fagiolini brasati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Pomodori in insalata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Spinaci vapore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it-IT" sz="11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 Light" panose="020F0302020204030204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it-IT" sz="11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 Light" panose="020F0302020204030204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it-IT" sz="11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 Light" panose="020F0302020204030204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100" b="0" kern="1200" noProof="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1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Yogurt VEGETALE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9104751"/>
                  </a:ext>
                </a:extLst>
              </a:tr>
              <a:tr h="374269">
                <a:tc rowSpan="5">
                  <a:txBody>
                    <a:bodyPr/>
                    <a:lstStyle/>
                    <a:p>
                      <a:pPr algn="ctr"/>
                      <a:r>
                        <a:rPr lang="it-IT" sz="1100" b="1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latin typeface="+mj-lt"/>
                          <a:cs typeface="Arial"/>
                        </a:rPr>
                        <a:t>2 SETTIMANA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al pesto NO LATTE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ortolana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OLIO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Passato di verdure di stagione con cereali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Riso pomodoro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63626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Merluzzo gratinato al forno</a:t>
                      </a:r>
                    </a:p>
                  </a:txBody>
                  <a:tcPr marL="44450" marR="44450" marT="0" marB="0" anchor="b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Hamburger</a:t>
                      </a:r>
                      <a:endParaRPr lang="it-IT" sz="1100" kern="1200" baseline="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+mj-lt"/>
                        <a:ea typeface="+mn-ea"/>
                        <a:cs typeface="Arial"/>
                      </a:endParaRP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ALTERNATIVA*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Pizza ROSSA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Tonno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22460"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Fagiolini olio e limone</a:t>
                      </a:r>
                      <a:endParaRPr lang="it-IT"/>
                    </a:p>
                  </a:txBody>
                  <a:tcPr marL="44450" marR="44450" marT="0" marB="0" anchor="b"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Cetrioli e pomodori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Carotine all'olio</a:t>
                      </a:r>
                      <a:endParaRPr lang="it-IT"/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Insalata </a:t>
                      </a:r>
                      <a:endParaRPr lang="it-IT"/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Insalata di fagioli e pomodori</a:t>
                      </a:r>
                      <a:endParaRPr lang="it-IT" dirty="0"/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548930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it-IT" sz="11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 Light" panose="020F0302020204030204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it-IT" sz="11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 Light" panose="020F0302020204030204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it-IT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 Light" panose="020F0302020204030204"/>
                        <a:ea typeface="+mn-ea"/>
                        <a:cs typeface="+mn-cs"/>
                      </a:endParaRP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100" b="0" kern="1200" noProof="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29319380"/>
                  </a:ext>
                </a:extLst>
              </a:tr>
              <a:tr h="381294">
                <a:tc rowSpan="5">
                  <a:txBody>
                    <a:bodyPr/>
                    <a:lstStyle/>
                    <a:p>
                      <a:pPr algn="ctr"/>
                      <a:r>
                        <a:rPr lang="it-IT" sz="1100" b="1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latin typeface="+mj-lt"/>
                          <a:cs typeface="Arial"/>
                        </a:rPr>
                        <a:t>3 SETTIMANA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Risotto con pisellini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POMODORO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Lasagne NO LATTE al pomodoro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POMODORO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al ragù di pesce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577698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Arista al forno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Polpette di pesce 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Bocconcini di tacchino dorati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Prosciutto cotto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Uova strapazzate NO LATTE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Fagiolini saltati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Carote all'olio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Insalata 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Insalata di pomodori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Zucchine saltate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it-IT" sz="11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 Light" panose="020F0302020204030204"/>
                          <a:ea typeface="+mn-ea"/>
                          <a:cs typeface="+mn-cs"/>
                        </a:rPr>
                        <a:t>Pane</a:t>
                      </a:r>
                      <a:endParaRPr kumimoji="0" lang="it-IT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 Light" panose="020F0302020204030204"/>
                        <a:ea typeface="+mn-ea"/>
                        <a:cs typeface="+mn-cs"/>
                      </a:endParaRP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it-IT" sz="11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 Light" panose="020F0302020204030204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it-IT" sz="11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 Light" panose="020F0302020204030204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100" b="0" kern="1200" noProof="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Yogurt VEGETALE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65946520"/>
                  </a:ext>
                </a:extLst>
              </a:tr>
              <a:tr h="381294">
                <a:tc rowSpan="5">
                  <a:txBody>
                    <a:bodyPr/>
                    <a:lstStyle/>
                    <a:p>
                      <a:pPr algn="ctr"/>
                      <a:r>
                        <a:rPr lang="it-IT" sz="1100" b="1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latin typeface="+mj-lt"/>
                          <a:cs typeface="Arial"/>
                        </a:rPr>
                        <a:t>4 SETTIMANA</a:t>
                      </a:r>
                    </a:p>
                  </a:txBody>
                  <a:tcPr marL="0" marR="0" marT="0" marB="0" anchor="ctr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PASTA al pomodoro </a:t>
                      </a:r>
                      <a:endParaRPr lang="it-IT" sz="1100" b="0" kern="1200" dirty="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al ragù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Crema di verdure con riso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POMODORO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Pasta integrale al pomodoro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81294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1007943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8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Arrosto di tacchino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ALTERNATIVA*</a:t>
                      </a:r>
                      <a:endParaRPr lang="it-IT" sz="1100" b="0" kern="1200" dirty="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Straccetti di pollo al limone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Polpette di legumi con salsa ketchup home made NO LATTE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Bastoncini di pesce al forno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Insalata di pomodori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Insalata mista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Patate al forno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Zucchine trifolate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Carote filate</a:t>
                      </a:r>
                      <a:endParaRPr lang="it-IT" sz="1100" b="0" kern="1200" dirty="0">
                        <a:solidFill>
                          <a:schemeClr val="tx1"/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Pane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04792"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1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Dolce casalingo NO LATTE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1007943" rtl="0" eaLnBrk="1" latinLnBrk="0" hangingPunct="1">
                        <a:lnSpc>
                          <a:spcPct val="115000"/>
                        </a:lnSpc>
                        <a:spcAft>
                          <a:spcPts val="800"/>
                        </a:spcAft>
                      </a:pPr>
                      <a:r>
                        <a:rPr lang="it-IT" sz="11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Frutta di stagione</a:t>
                      </a:r>
                    </a:p>
                  </a:txBody>
                  <a:tcPr marL="44450" marR="44450" marT="0" marB="0" anchor="b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1FA9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54188272"/>
                  </a:ext>
                </a:extLst>
              </a:tr>
            </a:tbl>
          </a:graphicData>
        </a:graphic>
      </p:graphicFrame>
      <p:sp>
        <p:nvSpPr>
          <p:cNvPr id="6" name="Titolo 1">
            <a:extLst>
              <a:ext uri="{FF2B5EF4-FFF2-40B4-BE49-F238E27FC236}">
                <a16:creationId xmlns:a16="http://schemas.microsoft.com/office/drawing/2014/main" id="{990B1CB8-E8E9-314E-BABB-1975FBA87D2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-2130" y="67296"/>
            <a:ext cx="10691813" cy="668292"/>
          </a:xfrm>
        </p:spPr>
        <p:txBody>
          <a:bodyPr anchor="t">
            <a:normAutofit/>
          </a:bodyPr>
          <a:lstStyle/>
          <a:p>
            <a:r>
              <a:rPr lang="it-IT" sz="2222" dirty="0">
                <a:solidFill>
                  <a:schemeClr val="tx1">
                    <a:lumMod val="65000"/>
                    <a:lumOff val="35000"/>
                  </a:schemeClr>
                </a:solidFill>
                <a:latin typeface="Gotham-Medium"/>
                <a:cs typeface="Gotham-Medium"/>
              </a:rPr>
              <a:t>Menu Scolastico – NO LATTE</a:t>
            </a:r>
            <a:br>
              <a:rPr lang="it-IT" sz="2000" dirty="0">
                <a:solidFill>
                  <a:schemeClr val="tx1">
                    <a:lumMod val="65000"/>
                    <a:lumOff val="35000"/>
                  </a:schemeClr>
                </a:solidFill>
                <a:latin typeface="Gotham-Medium"/>
                <a:cs typeface="Gotham-Medium"/>
              </a:rPr>
            </a:br>
            <a:r>
              <a:rPr lang="it-IT" sz="1400" dirty="0">
                <a:solidFill>
                  <a:srgbClr val="0D6930"/>
                </a:solidFill>
                <a:latin typeface="Gotham-Medium"/>
                <a:cs typeface="Gotham-Medium"/>
              </a:rPr>
              <a:t>Primavera- Estate| Anno Scolastico 2024-2025</a:t>
            </a:r>
          </a:p>
        </p:txBody>
      </p:sp>
      <p:sp>
        <p:nvSpPr>
          <p:cNvPr id="2" name="CasellaDiTesto 1">
            <a:extLst>
              <a:ext uri="{FF2B5EF4-FFF2-40B4-BE49-F238E27FC236}">
                <a16:creationId xmlns:a16="http://schemas.microsoft.com/office/drawing/2014/main" id="{7F46012E-058B-C3FC-F644-81D1F0090147}"/>
              </a:ext>
            </a:extLst>
          </p:cNvPr>
          <p:cNvSpPr txBox="1"/>
          <p:nvPr/>
        </p:nvSpPr>
        <p:spPr>
          <a:xfrm>
            <a:off x="822528" y="7034482"/>
            <a:ext cx="628153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/>
              <a:t>*ALTERNATIVA: a seconda delle </a:t>
            </a:r>
            <a:r>
              <a:rPr lang="it-IT" sz="1200" dirty="0" err="1"/>
              <a:t>disponibiltà</a:t>
            </a:r>
            <a:r>
              <a:rPr lang="it-IT" sz="1200" dirty="0"/>
              <a:t> prosciutto cotto, pollo, tonno o formaggio vegetale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EE55CD87-90DC-268A-1329-3FCD112C132D}"/>
              </a:ext>
            </a:extLst>
          </p:cNvPr>
          <p:cNvSpPr txBox="1"/>
          <p:nvPr/>
        </p:nvSpPr>
        <p:spPr>
          <a:xfrm>
            <a:off x="2554357" y="7235686"/>
            <a:ext cx="628153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/>
              <a:t>LE SOSTITUZIONI POSSONO VARIARE IN BASE AGLI INGREDIENTI E AI PRODOTTI UTILIZZATI</a:t>
            </a:r>
          </a:p>
        </p:txBody>
      </p:sp>
    </p:spTree>
    <p:extLst>
      <p:ext uri="{BB962C8B-B14F-4D97-AF65-F5344CB8AC3E}">
        <p14:creationId xmlns:p14="http://schemas.microsoft.com/office/powerpoint/2010/main" val="52402989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Tema di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i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DocLibBaseForm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e81da6fad08c419ab7e1a8ebd5dce251 xmlns="6f5da69d-2f09-4495-8364-89fb64c60a67">
      <Terms xmlns="http://schemas.microsoft.com/office/infopath/2007/PartnerControls">
        <TermInfo xmlns="http://schemas.microsoft.com/office/infopath/2007/PartnerControls">
          <TermName xmlns="http://schemas.microsoft.com/office/infopath/2007/PartnerControls">2020</TermName>
          <TermId xmlns="http://schemas.microsoft.com/office/infopath/2007/PartnerControls">d278d0b8-e6e8-45d1-87f1-e6237b2ab46d</TermId>
        </TermInfo>
      </Terms>
    </e81da6fad08c419ab7e1a8ebd5dce251>
    <n8867a280ff847d3bfe314f9597ea345 xmlns="6f5da69d-2f09-4495-8364-89fb64c60a67">
      <Terms xmlns="http://schemas.microsoft.com/office/infopath/2007/PartnerControls"/>
    </n8867a280ff847d3bfe314f9597ea345>
    <CIRNote xmlns="6f5da69d-2f09-4495-8364-89fb64c60a67" xsi:nil="true"/>
    <TaxCatchAll xmlns="6f5da69d-2f09-4495-8364-89fb64c60a67">
      <Value>47</Value>
      <Value>131</Value>
      <Value>197</Value>
      <Value>142</Value>
      <Value>225</Value>
      <Value>309</Value>
      <Value>443</Value>
    </TaxCatchAll>
    <TaxKeywordTaxHTField xmlns="6f5da69d-2f09-4495-8364-89fb64c60a67">
      <Terms xmlns="http://schemas.microsoft.com/office/infopath/2007/PartnerControls">
        <TermInfo xmlns="http://schemas.microsoft.com/office/infopath/2007/PartnerControls">
          <TermName xmlns="http://schemas.microsoft.com/office/infopath/2007/PartnerControls">POWER POINT</TermName>
          <TermId xmlns="http://schemas.microsoft.com/office/infopath/2007/PartnerControls">82ed11eb-b2d8-4f94-8474-7527a43529fa</TermId>
        </TermInfo>
        <TermInfo xmlns="http://schemas.microsoft.com/office/infopath/2007/PartnerControls">
          <TermName xmlns="http://schemas.microsoft.com/office/infopath/2007/PartnerControls">menu</TermName>
          <TermId xmlns="http://schemas.microsoft.com/office/infopath/2007/PartnerControls">c05b870c-f84c-45ee-b68e-666eb4664dbe</TermId>
        </TermInfo>
        <TermInfo xmlns="http://schemas.microsoft.com/office/infopath/2007/PartnerControls">
          <TermName xmlns="http://schemas.microsoft.com/office/infopath/2007/PartnerControls">Cirghiotto</TermName>
          <TermId xmlns="http://schemas.microsoft.com/office/infopath/2007/PartnerControls">745bb7e9-35a2-4314-9e10-450366324560</TermId>
        </TermInfo>
        <TermInfo xmlns="http://schemas.microsoft.com/office/infopath/2007/PartnerControls">
          <TermName xmlns="http://schemas.microsoft.com/office/infopath/2007/PartnerControls">template</TermName>
          <TermId xmlns="http://schemas.microsoft.com/office/infopath/2007/PartnerControls">d0e390c6-b09d-4c8a-a62b-4e746fcda441</TermId>
        </TermInfo>
        <TermInfo xmlns="http://schemas.microsoft.com/office/infopath/2007/PartnerControls">
          <TermName xmlns="http://schemas.microsoft.com/office/infopath/2007/PartnerControls">template menu</TermName>
          <TermId xmlns="http://schemas.microsoft.com/office/infopath/2007/PartnerControls">abcbdc46-27ea-43a7-a39f-c269ca754637</TermId>
        </TermInfo>
        <TermInfo xmlns="http://schemas.microsoft.com/office/infopath/2007/PartnerControls">
          <TermName xmlns="http://schemas.microsoft.com/office/infopath/2007/PartnerControls">4 settimane</TermName>
          <TermId xmlns="http://schemas.microsoft.com/office/infopath/2007/PartnerControls">c75456f8-2cee-4c89-8011-0e62bf9df54e</TermId>
        </TermInfo>
      </Terms>
    </TaxKeywordTaxHTField>
    <cb4c9406e14b4408bdf0b0ac4e92063b xmlns="6f5da69d-2f09-4495-8364-89fb64c60a67">
      <Terms xmlns="http://schemas.microsoft.com/office/infopath/2007/PartnerControls"/>
    </cb4c9406e14b4408bdf0b0ac4e92063b>
    <CIRArchivioUrl xmlns="6f5da69d-2f09-4495-8364-89fb64c60a67" xsi:nil="true"/>
    <CIRDocInt xmlns="6f5da69d-2f09-4495-8364-89fb64c60a67">false</CIRDocInt>
    <CIRArchivio xmlns="6f5da69d-2f09-4495-8364-89fb64c60a67" xsi:nil="true"/>
    <i9d4a9d7b3a34345a94b6a9947fef36f xmlns="6f5da69d-2f09-4495-8364-89fb64c60a67">
      <Terms xmlns="http://schemas.microsoft.com/office/infopath/2007/PartnerControls"/>
    </i9d4a9d7b3a34345a94b6a9947fef36f>
    <bebb5c8f5dcb490295c0e46d6b56891c xmlns="6f5da69d-2f09-4495-8364-89fb64c60a67">
      <Terms xmlns="http://schemas.microsoft.com/office/infopath/2007/PartnerControls"/>
    </bebb5c8f5dcb490295c0e46d6b56891c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Comunicazione" ma:contentTypeID="0x010100DCDB05DF0AB44C50BD2989AF6965B464AD003DE782F922CE6C47872C910023665FA9" ma:contentTypeVersion="28" ma:contentTypeDescription="Creare un nuovo documento." ma:contentTypeScope="" ma:versionID="46ea72f4a27663964461968ecd09189a">
  <xsd:schema xmlns:xsd="http://www.w3.org/2001/XMLSchema" xmlns:xs="http://www.w3.org/2001/XMLSchema" xmlns:p="http://schemas.microsoft.com/office/2006/metadata/properties" xmlns:ns2="6f5da69d-2f09-4495-8364-89fb64c60a67" targetNamespace="http://schemas.microsoft.com/office/2006/metadata/properties" ma:root="true" ma:fieldsID="fb0543752f997478feecd99f5bf7a239" ns2:_="">
    <xsd:import namespace="6f5da69d-2f09-4495-8364-89fb64c60a67"/>
    <xsd:element name="properties">
      <xsd:complexType>
        <xsd:sequence>
          <xsd:element name="documentManagement">
            <xsd:complexType>
              <xsd:all>
                <xsd:element ref="ns2:CIRNote" minOccurs="0"/>
                <xsd:element ref="ns2:CIRDocInt" minOccurs="0"/>
                <xsd:element ref="ns2:e81da6fad08c419ab7e1a8ebd5dce251" minOccurs="0"/>
                <xsd:element ref="ns2:TaxCatchAll" minOccurs="0"/>
                <xsd:element ref="ns2:TaxCatchAllLabel" minOccurs="0"/>
                <xsd:element ref="ns2:n8867a280ff847d3bfe314f9597ea345" minOccurs="0"/>
                <xsd:element ref="ns2:bebb5c8f5dcb490295c0e46d6b56891c" minOccurs="0"/>
                <xsd:element ref="ns2:TaxKeywordTaxHTField" minOccurs="0"/>
                <xsd:element ref="ns2:i9d4a9d7b3a34345a94b6a9947fef36f" minOccurs="0"/>
                <xsd:element ref="ns2:cb4c9406e14b4408bdf0b0ac4e92063b" minOccurs="0"/>
                <xsd:element ref="ns2:CIRArchivio" minOccurs="0"/>
                <xsd:element ref="ns2:CIRArchivioUr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f5da69d-2f09-4495-8364-89fb64c60a67" elementFormDefault="qualified">
    <xsd:import namespace="http://schemas.microsoft.com/office/2006/documentManagement/types"/>
    <xsd:import namespace="http://schemas.microsoft.com/office/infopath/2007/PartnerControls"/>
    <xsd:element name="CIRNote" ma:index="6" nillable="true" ma:displayName="Note" ma:description="" ma:internalName="CIRNote">
      <xsd:simpleType>
        <xsd:restriction base="dms:Note">
          <xsd:maxLength value="255"/>
        </xsd:restriction>
      </xsd:simpleType>
    </xsd:element>
    <xsd:element name="CIRDocInt" ma:index="7" nillable="true" ma:displayName="Interessante" ma:default="0" ma:internalName="CIRDocInt" ma:readOnly="false">
      <xsd:simpleType>
        <xsd:restriction base="dms:Boolean"/>
      </xsd:simpleType>
    </xsd:element>
    <xsd:element name="e81da6fad08c419ab7e1a8ebd5dce251" ma:index="8" ma:taxonomy="true" ma:internalName="e81da6fad08c419ab7e1a8ebd5dce251" ma:taxonomyFieldName="CIRAnno" ma:displayName="Anno" ma:readOnly="false" ma:default="647;#2024|0867624d-dd27-434a-9385-898df05b1812" ma:fieldId="{e81da6fa-d08c-419a-b7e1-a8ebd5dce251}" ma:sspId="8d5653a6-b079-4369-bd74-191c07e0947f" ma:termSetId="e18582b2-100d-4d71-9412-d97e87ceb455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axCatchAll" ma:index="9" nillable="true" ma:displayName="Taxonomy Catch All Column" ma:hidden="true" ma:list="{794ac40f-118f-40e1-9a18-e4776168742a}" ma:internalName="TaxCatchAll" ma:showField="CatchAllData" ma:web="6f5da69d-2f09-4495-8364-89fb64c60a67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axCatchAllLabel" ma:index="10" nillable="true" ma:displayName="Taxonomy Catch All Column1" ma:hidden="true" ma:list="{794ac40f-118f-40e1-9a18-e4776168742a}" ma:internalName="TaxCatchAllLabel" ma:readOnly="true" ma:showField="CatchAllDataLabel" ma:web="6f5da69d-2f09-4495-8364-89fb64c60a67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n8867a280ff847d3bfe314f9597ea345" ma:index="12" nillable="true" ma:taxonomy="true" ma:internalName="n8867a280ff847d3bfe314f9597ea345" ma:taxonomyFieldName="CIROrganizzazione" ma:displayName="Segnala a" ma:readOnly="false" ma:default="" ma:fieldId="{78867a28-0ff8-47d3-bfe3-14f9597ea345}" ma:taxonomyMulti="true" ma:sspId="8d5653a6-b079-4369-bd74-191c07e0947f" ma:termSetId="d139588c-9038-4730-bfa9-38a5c95634ce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bebb5c8f5dcb490295c0e46d6b56891c" ma:index="14" nillable="true" ma:taxonomy="true" ma:internalName="bebb5c8f5dcb490295c0e46d6b56891c" ma:taxonomyFieldName="CIRArea" ma:displayName="Area appartenenza" ma:readOnly="false" ma:default="" ma:fieldId="{bebb5c8f-5dcb-4902-95c0-e46d6b56891c}" ma:sspId="8d5653a6-b079-4369-bd74-191c07e0947f" ma:termSetId="011c305c-b7b8-4b4b-ba4a-42aeb3ed075f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axKeywordTaxHTField" ma:index="16" nillable="true" ma:taxonomy="true" ma:internalName="TaxKeywordTaxHTField" ma:taxonomyFieldName="TaxKeyword" ma:displayName="Tags" ma:fieldId="{23f27201-bee3-471e-b2e7-b64fd8b7ca38}" ma:taxonomyMulti="true" ma:sspId="8d5653a6-b079-4369-bd74-191c07e0947f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  <xsd:element name="i9d4a9d7b3a34345a94b6a9947fef36f" ma:index="18" nillable="true" ma:taxonomy="true" ma:internalName="i9d4a9d7b3a34345a94b6a9947fef36f" ma:taxonomyFieldName="CIRGruppo" ma:displayName="Gruppo" ma:readOnly="false" ma:default="" ma:fieldId="{29d4a9d7-b3a3-4345-a94b-6a9947fef36f}" ma:sspId="8d5653a6-b079-4369-bd74-191c07e0947f" ma:termSetId="d139588c-9038-4730-bfa9-38a5c95634ce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cb4c9406e14b4408bdf0b0ac4e92063b" ma:index="22" nillable="true" ma:taxonomy="true" ma:internalName="cb4c9406e14b4408bdf0b0ac4e92063b" ma:taxonomyFieldName="CIRAreaCompetenza" ma:displayName="Area competenza" ma:readOnly="false" ma:default="" ma:fieldId="{cb4c9406-e14b-4408-bdf0-b0ac4e92063b}" ma:taxonomyMulti="true" ma:sspId="8d5653a6-b079-4369-bd74-191c07e0947f" ma:termSetId="011c305c-b7b8-4b4b-ba4a-42aeb3ed075f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CIRArchivio" ma:index="24" nillable="true" ma:displayName="Archivio" ma:description="" ma:internalName="CIRArchivio" ma:readOnly="false">
      <xsd:simpleType>
        <xsd:restriction base="dms:Text">
          <xsd:maxLength value="255"/>
        </xsd:restriction>
      </xsd:simpleType>
    </xsd:element>
    <xsd:element name="CIRArchivioUrl" ma:index="25" nillable="true" ma:displayName="ArchivioUrl" ma:description="" ma:internalName="CIRArchivioUrl" ma:readOnly="false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11" ma:displayName="Tipo di contenuto"/>
        <xsd:element ref="dc:title" minOccurs="0" maxOccurs="1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EF5AE28-8E0E-44B6-8B2F-C0353455D657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DEACD16-C408-43B4-B27E-25BC08AF4821}">
  <ds:schemaRefs>
    <ds:schemaRef ds:uri="http://purl.org/dc/dcmitype/"/>
    <ds:schemaRef ds:uri="http://schemas.microsoft.com/office/infopath/2007/PartnerControls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6f5da69d-2f09-4495-8364-89fb64c60a67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67E095CB-8D15-45BF-A557-1938C73F96A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f5da69d-2f09-4495-8364-89fb64c60a6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360</TotalTime>
  <Words>320</Words>
  <Application>Microsoft Office PowerPoint</Application>
  <PresentationFormat>Personalizzato</PresentationFormat>
  <Paragraphs>112</Paragraphs>
  <Slides>1</Slides>
  <Notes>1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Gotham-Medium</vt:lpstr>
      <vt:lpstr>Tema di Office</vt:lpstr>
      <vt:lpstr>Menu Scolastico – NO LATTE Primavera- Estate| Anno Scolastico 2024-2025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Menu Scuole Comune di XXX Primavera- Estate | Anno Scolastico 2018-2019</dc:title>
  <dc:creator>Utente4</dc:creator>
  <cp:keywords>4 settimane; Cirghiotto; template menu; menu; POWER POINT; template</cp:keywords>
  <cp:lastModifiedBy>Agliana CP</cp:lastModifiedBy>
  <cp:revision>41</cp:revision>
  <cp:lastPrinted>2025-03-26T11:04:26Z</cp:lastPrinted>
  <dcterms:created xsi:type="dcterms:W3CDTF">2019-06-10T07:41:29Z</dcterms:created>
  <dcterms:modified xsi:type="dcterms:W3CDTF">2025-04-01T12:43:46Z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0x010100DCDB05DF0AB44C50BD2989AF6965B464AD003DE782F922CE6C47872C910023665FA9</vt:lpwstr>
  </property>
  <property fmtid="{D5CDD505-2E9C-101B-9397-08002B2CF9AE}" pid="3" name="e81da6fad08c419ab7e1a8ebd5dce251">
    <vt:lpwstr>2019|f089f57a-336c-4409-8c31-cf7215494b8e</vt:lpwstr>
  </property>
  <property fmtid="{D5CDD505-2E9C-101B-9397-08002B2CF9AE}" pid="4" name="TaxCatchAll">
    <vt:lpwstr>45;#2019</vt:lpwstr>
  </property>
  <property fmtid="{D5CDD505-2E9C-101B-9397-08002B2CF9AE}" pid="5" name="TaxKeyword">
    <vt:lpwstr>131;#POWER POINT|82ed11eb-b2d8-4f94-8474-7527a43529fa;#225;#menu|c05b870c-f84c-45ee-b68e-666eb4664dbe;#197;#Cirghiotto|745bb7e9-35a2-4314-9e10-450366324560;#142;#template|d0e390c6-b09d-4c8a-a62b-4e746fcda441;#309;#template menu|abcbdc46-27ea-43a7-a39f-c269ca754637;#443;#4 settimane|c75456f8-2cee-4c89-8011-0e62bf9df54e</vt:lpwstr>
  </property>
  <property fmtid="{D5CDD505-2E9C-101B-9397-08002B2CF9AE}" pid="6" name="CIRAreaCompetenza">
    <vt:lpwstr/>
  </property>
  <property fmtid="{D5CDD505-2E9C-101B-9397-08002B2CF9AE}" pid="7" name="CIRAnno">
    <vt:lpwstr>47;#2020|d278d0b8-e6e8-45d1-87f1-e6237b2ab46d</vt:lpwstr>
  </property>
  <property fmtid="{D5CDD505-2E9C-101B-9397-08002B2CF9AE}" pid="8" name="CIROrganizzazione">
    <vt:lpwstr/>
  </property>
</Properties>
</file>